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32918400" cy="32918400"/>
  <p:notesSz cx="6858000" cy="9144000"/>
  <p:custDataLst>
    <p:tags r:id="rId3"/>
  </p:custDataLst>
  <p:defaultTextStyle>
    <a:defPPr>
      <a:defRPr lang="en-US"/>
    </a:defPPr>
    <a:lvl1pPr algn="l" rtl="0" fontAlgn="base">
      <a:spcBef>
        <a:spcPct val="0"/>
      </a:spcBef>
      <a:spcAft>
        <a:spcPct val="0"/>
      </a:spcAft>
      <a:defRPr sz="4500" kern="1200">
        <a:solidFill>
          <a:schemeClr val="tx1"/>
        </a:solidFill>
        <a:latin typeface="Arial"/>
        <a:ea typeface="+mn-ea"/>
        <a:cs typeface="+mn-cs"/>
      </a:defRPr>
    </a:lvl1pPr>
    <a:lvl2pPr marL="457200" algn="l" rtl="0" fontAlgn="base">
      <a:spcBef>
        <a:spcPct val="0"/>
      </a:spcBef>
      <a:spcAft>
        <a:spcPct val="0"/>
      </a:spcAft>
      <a:defRPr sz="4500" kern="1200">
        <a:solidFill>
          <a:schemeClr val="tx1"/>
        </a:solidFill>
        <a:latin typeface="Arial"/>
        <a:ea typeface="+mn-ea"/>
        <a:cs typeface="+mn-cs"/>
      </a:defRPr>
    </a:lvl2pPr>
    <a:lvl3pPr marL="914400" algn="l" rtl="0" fontAlgn="base">
      <a:spcBef>
        <a:spcPct val="0"/>
      </a:spcBef>
      <a:spcAft>
        <a:spcPct val="0"/>
      </a:spcAft>
      <a:defRPr sz="4500" kern="1200">
        <a:solidFill>
          <a:schemeClr val="tx1"/>
        </a:solidFill>
        <a:latin typeface="Arial"/>
        <a:ea typeface="+mn-ea"/>
        <a:cs typeface="+mn-cs"/>
      </a:defRPr>
    </a:lvl3pPr>
    <a:lvl4pPr marL="1371600" algn="l" rtl="0" fontAlgn="base">
      <a:spcBef>
        <a:spcPct val="0"/>
      </a:spcBef>
      <a:spcAft>
        <a:spcPct val="0"/>
      </a:spcAft>
      <a:defRPr sz="4500" kern="1200">
        <a:solidFill>
          <a:schemeClr val="tx1"/>
        </a:solidFill>
        <a:latin typeface="Arial"/>
        <a:ea typeface="+mn-ea"/>
        <a:cs typeface="+mn-cs"/>
      </a:defRPr>
    </a:lvl4pPr>
    <a:lvl5pPr marL="1828800" algn="l" rtl="0" fontAlgn="base">
      <a:spcBef>
        <a:spcPct val="0"/>
      </a:spcBef>
      <a:spcAft>
        <a:spcPct val="0"/>
      </a:spcAft>
      <a:defRPr sz="4500" kern="1200">
        <a:solidFill>
          <a:schemeClr val="tx1"/>
        </a:solidFill>
        <a:latin typeface="Arial"/>
        <a:ea typeface="+mn-ea"/>
        <a:cs typeface="+mn-cs"/>
      </a:defRPr>
    </a:lvl5pPr>
    <a:lvl6pPr marL="2286000" algn="l" defTabSz="914400" rtl="0" eaLnBrk="1" latinLnBrk="0" hangingPunct="1">
      <a:defRPr sz="4500" kern="1200">
        <a:solidFill>
          <a:schemeClr val="tx1"/>
        </a:solidFill>
        <a:latin typeface="Arial"/>
        <a:ea typeface="+mn-ea"/>
        <a:cs typeface="+mn-cs"/>
      </a:defRPr>
    </a:lvl6pPr>
    <a:lvl7pPr marL="2743200" algn="l" defTabSz="914400" rtl="0" eaLnBrk="1" latinLnBrk="0" hangingPunct="1">
      <a:defRPr sz="4500" kern="1200">
        <a:solidFill>
          <a:schemeClr val="tx1"/>
        </a:solidFill>
        <a:latin typeface="Arial"/>
        <a:ea typeface="+mn-ea"/>
        <a:cs typeface="+mn-cs"/>
      </a:defRPr>
    </a:lvl7pPr>
    <a:lvl8pPr marL="3200400" algn="l" defTabSz="914400" rtl="0" eaLnBrk="1" latinLnBrk="0" hangingPunct="1">
      <a:defRPr sz="4500" kern="1200">
        <a:solidFill>
          <a:schemeClr val="tx1"/>
        </a:solidFill>
        <a:latin typeface="Arial"/>
        <a:ea typeface="+mn-ea"/>
        <a:cs typeface="+mn-cs"/>
      </a:defRPr>
    </a:lvl8pPr>
    <a:lvl9pPr marL="3657600" algn="l" defTabSz="914400" rtl="0" eaLnBrk="1" latinLnBrk="0" hangingPunct="1">
      <a:defRPr sz="4500" kern="1200">
        <a:solidFill>
          <a:schemeClr val="tx1"/>
        </a:solidFill>
        <a:latin typeface="Arial"/>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03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191B"/>
    <a:srgbClr val="A33B3B"/>
    <a:srgbClr val="6E4D99"/>
    <a:srgbClr val="679955"/>
    <a:srgbClr val="7F7F7F"/>
    <a:srgbClr val="8D3333"/>
    <a:srgbClr val="AC1414"/>
    <a:srgbClr val="336699"/>
    <a:srgbClr val="2A4A70"/>
    <a:srgbClr val="3760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0"/>
    <p:restoredTop sz="94660"/>
  </p:normalViewPr>
  <p:slideViewPr>
    <p:cSldViewPr>
      <p:cViewPr>
        <p:scale>
          <a:sx n="56" d="100"/>
          <a:sy n="56" d="100"/>
        </p:scale>
        <p:origin x="-4224" y="-1176"/>
      </p:cViewPr>
      <p:guideLst>
        <p:guide orient="horz" pos="10368"/>
        <p:guide pos="10368"/>
      </p:guideLst>
    </p:cSldViewPr>
  </p:slideViewPr>
  <p:notesTextViewPr>
    <p:cViewPr>
      <p:scale>
        <a:sx n="100" d="100"/>
        <a:sy n="100" d="100"/>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tags" Target="tags/tag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9356" y="10226675"/>
            <a:ext cx="27979688" cy="7054850"/>
          </a:xfrm>
        </p:spPr>
        <p:txBody>
          <a:bodyPr/>
          <a:lstStyle>
            <a:defPPr>
              <a:defRPr kern="1200" smtId="4294967295"/>
            </a:defPPr>
          </a:lstStyle>
          <a:p>
            <a:r>
              <a:rPr lang="en-US"/>
              <a:t>Click to edit Master title style</a:t>
            </a:r>
          </a:p>
        </p:txBody>
      </p:sp>
      <p:sp>
        <p:nvSpPr>
          <p:cNvPr id="3" name="Subtitle 2"/>
          <p:cNvSpPr>
            <a:spLocks noGrp="1"/>
          </p:cNvSpPr>
          <p:nvPr>
            <p:ph type="subTitle" idx="1"/>
          </p:nvPr>
        </p:nvSpPr>
        <p:spPr>
          <a:xfrm>
            <a:off x="4937523" y="18653125"/>
            <a:ext cx="23043356" cy="8413750"/>
          </a:xfrm>
        </p:spPr>
        <p:txBody>
          <a:bodyPr/>
          <a:lstStyle>
            <a:defPPr>
              <a:defRPr kern="1200" smtId="4294967295"/>
            </a:defPPr>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9781D505-ABFC-493F-8858-9F27839AE9BB}" type="slidenum">
              <a:rPr lang="en-US"/>
              <a:pPr>
                <a:defRPr/>
              </a:pPr>
              <a:t>‹#›</a:t>
            </a:fld>
            <a:endParaRPr lang="en-US"/>
          </a:p>
        </p:txBody>
      </p:sp>
    </p:spTree>
    <p:extLst>
      <p:ext uri="{BB962C8B-B14F-4D97-AF65-F5344CB8AC3E}">
        <p14:creationId xmlns:p14="http://schemas.microsoft.com/office/powerpoint/2010/main" val="382912307"/>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620C972F-CE89-4882-8841-5E4EC1866666}" type="slidenum">
              <a:rPr lang="en-US"/>
              <a:pPr>
                <a:defRPr/>
              </a:pPr>
              <a:t>‹#›</a:t>
            </a:fld>
            <a:endParaRPr lang="en-US"/>
          </a:p>
        </p:txBody>
      </p:sp>
    </p:spTree>
    <p:extLst>
      <p:ext uri="{BB962C8B-B14F-4D97-AF65-F5344CB8AC3E}">
        <p14:creationId xmlns:p14="http://schemas.microsoft.com/office/powerpoint/2010/main" val="41087712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866080" y="1317626"/>
            <a:ext cx="7406878" cy="28089225"/>
          </a:xfr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1645444" y="1317626"/>
            <a:ext cx="22106334" cy="28089225"/>
          </a:xfr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67478B96-C558-46F3-BF4C-CB626F7BF55F}" type="slidenum">
              <a:rPr lang="en-US"/>
              <a:pPr>
                <a:defRPr/>
              </a:pPr>
              <a:t>‹#›</a:t>
            </a:fld>
            <a:endParaRPr lang="en-US"/>
          </a:p>
        </p:txBody>
      </p:sp>
    </p:spTree>
    <p:extLst>
      <p:ext uri="{BB962C8B-B14F-4D97-AF65-F5344CB8AC3E}">
        <p14:creationId xmlns:p14="http://schemas.microsoft.com/office/powerpoint/2010/main" val="309617945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ACFDBA80-68C6-4586-92A4-5A3F769223A5}" type="slidenum">
              <a:rPr lang="en-US"/>
              <a:pPr>
                <a:defRPr/>
              </a:pPr>
              <a:t>‹#›</a:t>
            </a:fld>
            <a:endParaRPr lang="en-US"/>
          </a:p>
        </p:txBody>
      </p:sp>
    </p:spTree>
    <p:extLst>
      <p:ext uri="{BB962C8B-B14F-4D97-AF65-F5344CB8AC3E}">
        <p14:creationId xmlns:p14="http://schemas.microsoft.com/office/powerpoint/2010/main" val="60461068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5" y="21153439"/>
            <a:ext cx="27980878" cy="6537325"/>
          </a:xfrm>
        </p:spPr>
        <p:txBody>
          <a:bodyPr anchor="t"/>
          <a:lstStyle>
            <a:defPPr>
              <a:defRPr kern="1200" smtId="4294967295"/>
            </a:defPPr>
            <a:lvl1pPr algn="l">
              <a:defRPr sz="3000" b="1" cap="all"/>
            </a:lvl1pPr>
          </a:lstStyle>
          <a:p>
            <a:r>
              <a:rPr lang="en-US"/>
              <a:t>Click to edit Master title style</a:t>
            </a:r>
          </a:p>
        </p:txBody>
      </p:sp>
      <p:sp>
        <p:nvSpPr>
          <p:cNvPr id="3" name="Text Placeholder 2"/>
          <p:cNvSpPr>
            <a:spLocks noGrp="1"/>
          </p:cNvSpPr>
          <p:nvPr>
            <p:ph type="body" idx="1"/>
          </p:nvPr>
        </p:nvSpPr>
        <p:spPr>
          <a:xfrm>
            <a:off x="2600325" y="13952538"/>
            <a:ext cx="27980878" cy="7200900"/>
          </a:xfrm>
        </p:spPr>
        <p:txBody>
          <a:bodyPr anchor="b"/>
          <a:lstStyle>
            <a:defPPr>
              <a:defRPr kern="1200" smtId="4294967295"/>
            </a:defPPr>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317CCD47-6DB2-4B8A-910F-EAB6C458696E}" type="slidenum">
              <a:rPr lang="en-US"/>
              <a:pPr>
                <a:defRPr/>
              </a:pPr>
              <a:t>‹#›</a:t>
            </a:fld>
            <a:endParaRPr lang="en-US"/>
          </a:p>
        </p:txBody>
      </p:sp>
    </p:spTree>
    <p:extLst>
      <p:ext uri="{BB962C8B-B14F-4D97-AF65-F5344CB8AC3E}">
        <p14:creationId xmlns:p14="http://schemas.microsoft.com/office/powerpoint/2010/main" val="134751605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1645444" y="7680326"/>
            <a:ext cx="14756606" cy="21726525"/>
          </a:xfrm>
        </p:spPr>
        <p:txBody>
          <a:bodyPr/>
          <a:lstStyle>
            <a:defPPr>
              <a:defRPr kern="1200" smtId="4294967295"/>
            </a:defPPr>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6516352" y="7680326"/>
            <a:ext cx="14756606" cy="21726525"/>
          </a:xfrm>
        </p:spPr>
        <p:txBody>
          <a:bodyPr/>
          <a:lstStyle>
            <a:defPPr>
              <a:defRPr kern="1200" smtId="4294967295"/>
            </a:defPPr>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E7618C69-F50A-4456-BD00-30C7E9780917}" type="slidenum">
              <a:rPr lang="en-US"/>
              <a:pPr>
                <a:defRPr/>
              </a:pPr>
              <a:t>‹#›</a:t>
            </a:fld>
            <a:endParaRPr lang="en-US"/>
          </a:p>
        </p:txBody>
      </p:sp>
    </p:spTree>
    <p:extLst>
      <p:ext uri="{BB962C8B-B14F-4D97-AF65-F5344CB8AC3E}">
        <p14:creationId xmlns:p14="http://schemas.microsoft.com/office/powerpoint/2010/main" val="397989059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1645444" y="7369176"/>
            <a:ext cx="14544675" cy="3070225"/>
          </a:xfrm>
        </p:spPr>
        <p:txBody>
          <a:bodyPr anchor="b"/>
          <a:lstStyle>
            <a:defPPr>
              <a:defRPr kern="1200" smtId="4294967295"/>
            </a:defPPr>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645444" y="10439400"/>
            <a:ext cx="14544675" cy="18965862"/>
          </a:xfrm>
        </p:spPr>
        <p:txBody>
          <a:bodyPr/>
          <a:lstStyle>
            <a:defPPr>
              <a:defRPr kern="1200" smtId="4294967295"/>
            </a:defPPr>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6722328" y="7369176"/>
            <a:ext cx="14550630" cy="3070225"/>
          </a:xfrm>
        </p:spPr>
        <p:txBody>
          <a:bodyPr anchor="b"/>
          <a:lstStyle>
            <a:defPPr>
              <a:defRPr kern="1200" smtId="4294967295"/>
            </a:defPPr>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16722328" y="10439400"/>
            <a:ext cx="14550630" cy="18965862"/>
          </a:xfrm>
        </p:spPr>
        <p:txBody>
          <a:bodyPr/>
          <a:lstStyle>
            <a:defPPr>
              <a:defRPr kern="1200" smtId="4294967295"/>
            </a:defPPr>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smtId="4294967295"/>
            </a:defPPr>
            <a:lvl1pPr>
              <a:defRPr/>
            </a:lvl1pPr>
          </a:lstStyle>
          <a:p>
            <a:pPr>
              <a:defRPr/>
            </a:pPr>
            <a:fld id="{41BE4E77-EB76-40B2-97CB-56BAD62ADA5F}" type="slidenum">
              <a:rPr lang="en-US"/>
              <a:pPr>
                <a:defRPr/>
              </a:pPr>
              <a:t>‹#›</a:t>
            </a:fld>
            <a:endParaRPr lang="en-US"/>
          </a:p>
        </p:txBody>
      </p:sp>
    </p:spTree>
    <p:extLst>
      <p:ext uri="{BB962C8B-B14F-4D97-AF65-F5344CB8AC3E}">
        <p14:creationId xmlns:p14="http://schemas.microsoft.com/office/powerpoint/2010/main" val="294088900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4"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5" name="Rectangle 6"/>
          <p:cNvSpPr>
            <a:spLocks noGrp="1" noChangeArrowheads="1"/>
          </p:cNvSpPr>
          <p:nvPr>
            <p:ph type="sldNum" sz="quarter" idx="12"/>
          </p:nvPr>
        </p:nvSpPr>
        <p:spPr/>
        <p:txBody>
          <a:bodyPr/>
          <a:lstStyle>
            <a:defPPr>
              <a:defRPr kern="1200" smtId="4294967295"/>
            </a:defPPr>
            <a:lvl1pPr>
              <a:defRPr/>
            </a:lvl1pPr>
          </a:lstStyle>
          <a:p>
            <a:pPr>
              <a:defRPr/>
            </a:pPr>
            <a:fld id="{AFD85181-2ED8-4C66-A6CF-204895276074}" type="slidenum">
              <a:rPr lang="en-US"/>
              <a:pPr>
                <a:defRPr/>
              </a:pPr>
              <a:t>‹#›</a:t>
            </a:fld>
            <a:endParaRPr lang="en-US"/>
          </a:p>
        </p:txBody>
      </p:sp>
    </p:spTree>
    <p:extLst>
      <p:ext uri="{BB962C8B-B14F-4D97-AF65-F5344CB8AC3E}">
        <p14:creationId xmlns:p14="http://schemas.microsoft.com/office/powerpoint/2010/main" val="86244740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3"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4" name="Rectangle 6"/>
          <p:cNvSpPr>
            <a:spLocks noGrp="1" noChangeArrowheads="1"/>
          </p:cNvSpPr>
          <p:nvPr>
            <p:ph type="sldNum" sz="quarter" idx="12"/>
          </p:nvPr>
        </p:nvSpPr>
        <p:spPr/>
        <p:txBody>
          <a:bodyPr/>
          <a:lstStyle>
            <a:defPPr>
              <a:defRPr kern="1200" smtId="4294967295"/>
            </a:defPPr>
            <a:lvl1pPr>
              <a:defRPr/>
            </a:lvl1pPr>
          </a:lstStyle>
          <a:p>
            <a:pPr>
              <a:defRPr/>
            </a:pPr>
            <a:fld id="{FD4797FD-DFC2-4481-9B76-E30C0158C422}" type="slidenum">
              <a:rPr lang="en-US"/>
              <a:pPr>
                <a:defRPr/>
              </a:pPr>
              <a:t>‹#›</a:t>
            </a:fld>
            <a:endParaRPr lang="en-US"/>
          </a:p>
        </p:txBody>
      </p:sp>
    </p:spTree>
    <p:extLst>
      <p:ext uri="{BB962C8B-B14F-4D97-AF65-F5344CB8AC3E}">
        <p14:creationId xmlns:p14="http://schemas.microsoft.com/office/powerpoint/2010/main" val="290339500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444" y="1311275"/>
            <a:ext cx="10829925" cy="5576888"/>
          </a:xfrm>
        </p:spPr>
        <p:txBody>
          <a:bodyPr anchor="b"/>
          <a:lstStyle>
            <a:defPPr>
              <a:defRPr kern="1200" smtId="4294967295"/>
            </a:defPPr>
            <a:lvl1pPr algn="l">
              <a:defRPr sz="1500" b="1"/>
            </a:lvl1pPr>
          </a:lstStyle>
          <a:p>
            <a:r>
              <a:rPr lang="en-US"/>
              <a:t>Click to edit Master title style</a:t>
            </a:r>
          </a:p>
        </p:txBody>
      </p:sp>
      <p:sp>
        <p:nvSpPr>
          <p:cNvPr id="3" name="Content Placeholder 2"/>
          <p:cNvSpPr>
            <a:spLocks noGrp="1"/>
          </p:cNvSpPr>
          <p:nvPr>
            <p:ph idx="1"/>
          </p:nvPr>
        </p:nvSpPr>
        <p:spPr>
          <a:xfrm>
            <a:off x="12870656" y="1311275"/>
            <a:ext cx="18402300" cy="28093988"/>
          </a:xfrm>
        </p:spPr>
        <p:txBody>
          <a:bodyPr/>
          <a:lstStyle>
            <a:defPPr>
              <a:defRPr kern="1200" smtId="4294967295"/>
            </a:defPPr>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45444" y="6888163"/>
            <a:ext cx="10829925" cy="22517100"/>
          </a:xfrm>
        </p:spPr>
        <p:txBody>
          <a:bodyPr/>
          <a:lstStyle>
            <a:defPPr>
              <a:defRPr kern="1200" smtId="4294967295"/>
            </a:defPPr>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222DDFC5-19EE-4BC8-86F5-BE1753B3A49A}" type="slidenum">
              <a:rPr lang="en-US"/>
              <a:pPr>
                <a:defRPr/>
              </a:pPr>
              <a:t>‹#›</a:t>
            </a:fld>
            <a:endParaRPr lang="en-US"/>
          </a:p>
        </p:txBody>
      </p:sp>
    </p:spTree>
    <p:extLst>
      <p:ext uri="{BB962C8B-B14F-4D97-AF65-F5344CB8AC3E}">
        <p14:creationId xmlns:p14="http://schemas.microsoft.com/office/powerpoint/2010/main" val="2176496738"/>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1997" y="23042562"/>
            <a:ext cx="19751280" cy="2720975"/>
          </a:xfrm>
        </p:spPr>
        <p:txBody>
          <a:bodyPr anchor="b"/>
          <a:lstStyle>
            <a:defPPr>
              <a:defRPr kern="1200" smtId="4294967295"/>
            </a:defPPr>
            <a:lvl1pPr algn="l">
              <a:defRPr sz="1500" b="1"/>
            </a:lvl1pPr>
          </a:lstStyle>
          <a:p>
            <a:r>
              <a:rPr lang="en-US"/>
              <a:t>Click to edit Master title style</a:t>
            </a:r>
          </a:p>
        </p:txBody>
      </p:sp>
      <p:sp>
        <p:nvSpPr>
          <p:cNvPr id="3" name="Picture Placeholder 2"/>
          <p:cNvSpPr>
            <a:spLocks noGrp="1"/>
          </p:cNvSpPr>
          <p:nvPr>
            <p:ph type="pic" idx="1"/>
          </p:nvPr>
        </p:nvSpPr>
        <p:spPr>
          <a:xfrm>
            <a:off x="6451997" y="2941638"/>
            <a:ext cx="19751280" cy="19750088"/>
          </a:xfrm>
        </p:spPr>
        <p:txBody>
          <a:bodyPr/>
          <a:lstStyle>
            <a:defPPr>
              <a:defRPr kern="1200" smtId="4294967295"/>
            </a:defPPr>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6451997" y="25763539"/>
            <a:ext cx="19751280" cy="3862387"/>
          </a:xfrm>
        </p:spPr>
        <p:txBody>
          <a:bodyPr/>
          <a:lstStyle>
            <a:defPPr>
              <a:defRPr kern="1200" smtId="4294967295"/>
            </a:defPPr>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A9B3B4E7-A2BC-4B2C-8917-8370A599FB41}" type="slidenum">
              <a:rPr lang="en-US"/>
              <a:pPr>
                <a:defRPr/>
              </a:pPr>
              <a:t>‹#›</a:t>
            </a:fld>
            <a:endParaRPr lang="en-US"/>
          </a:p>
        </p:txBody>
      </p:sp>
    </p:spTree>
    <p:extLst>
      <p:ext uri="{BB962C8B-B14F-4D97-AF65-F5344CB8AC3E}">
        <p14:creationId xmlns:p14="http://schemas.microsoft.com/office/powerpoint/2010/main" val="3883406098"/>
      </p:ext>
    </p:extLst>
  </p:cSld>
  <p:clrMapOvr>
    <a:masterClrMapping/>
  </p:clrMapOvr>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45444" y="1317625"/>
            <a:ext cx="29627512"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9" tIns="235130" rIns="470259" bIns="235130" anchor="ctr" anchorCtr="0" compatLnSpc="1">
            <a:prstTxWarp prst="textNoShape">
              <a:avLst/>
            </a:prstTxWarp>
          </a:bodyPr>
          <a:lstStyle>
            <a:defPPr>
              <a:defRPr kern="1200" smtId="4294967295"/>
            </a:defPPr>
          </a:lstStyle>
          <a:p>
            <a:pPr lvl="0"/>
            <a:r>
              <a:rPr lang="en-US"/>
              <a:t>Click to edit Master title style</a:t>
            </a:r>
          </a:p>
        </p:txBody>
      </p:sp>
      <p:sp>
        <p:nvSpPr>
          <p:cNvPr id="1027" name="Rectangle 3"/>
          <p:cNvSpPr>
            <a:spLocks noGrp="1" noChangeArrowheads="1"/>
          </p:cNvSpPr>
          <p:nvPr>
            <p:ph type="body" idx="1"/>
          </p:nvPr>
        </p:nvSpPr>
        <p:spPr bwMode="auto">
          <a:xfrm>
            <a:off x="1645444" y="7680326"/>
            <a:ext cx="29627512" cy="21726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9" tIns="235130" rIns="470259" bIns="235130" anchor="t" anchorCtr="0" compatLnSpc="1">
            <a:prstTxWarp prst="textNoShape">
              <a:avLst/>
            </a:prstTxWarp>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1645444" y="29978350"/>
            <a:ext cx="7681913"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9" tIns="235130" rIns="470259" bIns="235130" anchor="t" anchorCtr="0" compatLnSpc="1">
            <a:prstTxWarp prst="textNoShape">
              <a:avLst/>
            </a:prstTxWarp>
          </a:bodyPr>
          <a:lstStyle>
            <a:defPPr>
              <a:defRPr kern="1200" smtId="4294967295"/>
            </a:defPPr>
            <a:lvl1pPr defTabSz="3527822">
              <a:defRPr sz="5475" smtClean="0">
                <a:latin typeface="Arial" pitchFamily="34" charset="0"/>
              </a:defRPr>
            </a:lvl1pPr>
          </a:lstStyle>
          <a:p>
            <a:pPr>
              <a:defRPr/>
            </a:pPr>
            <a:endParaRPr lang="en-US"/>
          </a:p>
        </p:txBody>
      </p:sp>
      <p:sp>
        <p:nvSpPr>
          <p:cNvPr id="1029" name="Rectangle 5"/>
          <p:cNvSpPr>
            <a:spLocks noGrp="1" noChangeArrowheads="1"/>
          </p:cNvSpPr>
          <p:nvPr>
            <p:ph type="ftr" sz="quarter" idx="3"/>
          </p:nvPr>
        </p:nvSpPr>
        <p:spPr bwMode="auto">
          <a:xfrm>
            <a:off x="11246644" y="29978350"/>
            <a:ext cx="10425113"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9" tIns="235130" rIns="470259" bIns="235130" anchor="t" anchorCtr="0" compatLnSpc="1">
            <a:prstTxWarp prst="textNoShape">
              <a:avLst/>
            </a:prstTxWarp>
          </a:bodyPr>
          <a:lstStyle>
            <a:defPPr>
              <a:defRPr kern="1200" smtId="4294967295"/>
            </a:defPPr>
            <a:lvl1pPr algn="ctr" defTabSz="3527822">
              <a:defRPr sz="5475" smtClean="0">
                <a:latin typeface="Arial" pitchFamily="34" charset="0"/>
              </a:defRPr>
            </a:lvl1pPr>
          </a:lstStyle>
          <a:p>
            <a:pPr>
              <a:defRPr/>
            </a:pPr>
            <a:endParaRPr lang="en-US"/>
          </a:p>
        </p:txBody>
      </p:sp>
      <p:sp>
        <p:nvSpPr>
          <p:cNvPr id="1030" name="Rectangle 6"/>
          <p:cNvSpPr>
            <a:spLocks noGrp="1" noChangeArrowheads="1"/>
          </p:cNvSpPr>
          <p:nvPr>
            <p:ph type="sldNum" sz="quarter" idx="4"/>
          </p:nvPr>
        </p:nvSpPr>
        <p:spPr bwMode="auto">
          <a:xfrm>
            <a:off x="23591044" y="29978350"/>
            <a:ext cx="7681913"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9" tIns="235130" rIns="470259" bIns="235130" anchor="t" anchorCtr="0" compatLnSpc="1">
            <a:prstTxWarp prst="textNoShape">
              <a:avLst/>
            </a:prstTxWarp>
          </a:bodyPr>
          <a:lstStyle>
            <a:defPPr>
              <a:defRPr kern="1200" smtId="4294967295"/>
            </a:defPPr>
            <a:lvl1pPr algn="r" defTabSz="3527822">
              <a:defRPr sz="5475" smtClean="0">
                <a:latin typeface="Arial" pitchFamily="34" charset="0"/>
              </a:defRPr>
            </a:lvl1pPr>
          </a:lstStyle>
          <a:p>
            <a:pPr>
              <a:defRPr/>
            </a:pPr>
            <a:fld id="{16CEF5F2-27D4-42FE-9AE6-E7F0659E0BA5}" type="slidenum">
              <a:rPr lang="en-US"/>
              <a:pPr>
                <a:defRPr/>
              </a:pPr>
              <a:t>‹#›</a:t>
            </a:fld>
            <a:endParaRPr lang="en-US"/>
          </a:p>
        </p:txBody>
      </p:sp>
      <p:pic>
        <p:nvPicPr>
          <p:cNvPr id="1031" name="New picture"/>
          <p:cNvPicPr/>
          <p:nvPr/>
        </p:nvPicPr>
        <p:blipFill>
          <a:blip r:embed="rId13"/>
          <a:stretch>
            <a:fillRect/>
          </a:stretch>
        </p:blipFill>
        <p:spPr>
          <a:xfrm rot="16200000">
            <a:off x="-11506200" y="16459200"/>
            <a:ext cx="14274800" cy="4368800"/>
          </a:xfrm>
          <a:prstGeom prst="rect">
            <a:avLst/>
          </a:prstGeom>
        </p:spPr>
      </p:pic>
      <p:pic>
        <p:nvPicPr>
          <p:cNvPr id="1032" name="New picture"/>
          <p:cNvPicPr/>
          <p:nvPr/>
        </p:nvPicPr>
        <p:blipFill>
          <a:blip r:embed="rId13"/>
          <a:stretch>
            <a:fillRect/>
          </a:stretch>
        </p:blipFill>
        <p:spPr>
          <a:xfrm rot="5400000">
            <a:off x="30149800" y="16459200"/>
            <a:ext cx="14274800" cy="4368800"/>
          </a:xfrm>
          <a:prstGeom prst="rect">
            <a:avLst/>
          </a:prstGeom>
        </p:spPr>
      </p:pic>
      <p:pic>
        <p:nvPicPr>
          <p:cNvPr id="1033" name="New picture"/>
          <p:cNvPicPr/>
          <p:nvPr/>
        </p:nvPicPr>
        <p:blipFill>
          <a:blip r:embed="rId14"/>
          <a:stretch>
            <a:fillRect/>
          </a:stretch>
        </p:blipFill>
        <p:spPr>
          <a:xfrm>
            <a:off x="1473200" y="33426400"/>
            <a:ext cx="29972000" cy="1549400"/>
          </a:xfrm>
          <a:prstGeom prst="rect">
            <a:avLst/>
          </a:prstGeom>
        </p:spPr>
      </p:pic>
      <p:sp>
        <p:nvSpPr>
          <p:cNvPr id="1034" name="New shape"/>
          <p:cNvSpPr/>
          <p:nvPr/>
        </p:nvSpPr>
        <p:spPr>
          <a:xfrm>
            <a:off x="1473200" y="33997900"/>
            <a:ext cx="164592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880" smtId="4294967295">
                <a:solidFill>
                  <a:srgbClr val="808080"/>
                </a:solidFill>
              </a:rPr>
              <a:t>Template ID: debatingdenim  Size: 36x36</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defPPr>
        <a:defRPr kern="1200" smtId="4294967295"/>
      </a:defPPr>
      <a:lvl1pPr algn="ctr" defTabSz="3527822" rtl="0" eaLnBrk="0" fontAlgn="base" hangingPunct="0">
        <a:spcBef>
          <a:spcPct val="0"/>
        </a:spcBef>
        <a:spcAft>
          <a:spcPct val="0"/>
        </a:spcAft>
        <a:defRPr sz="17100">
          <a:solidFill>
            <a:schemeClr val="tx2"/>
          </a:solidFill>
          <a:latin typeface="+mj-lt"/>
          <a:ea typeface="+mj-ea"/>
          <a:cs typeface="+mj-cs"/>
        </a:defRPr>
      </a:lvl1pPr>
      <a:lvl2pPr algn="ctr" defTabSz="3527822" rtl="0" eaLnBrk="0" fontAlgn="base" hangingPunct="0">
        <a:spcBef>
          <a:spcPct val="0"/>
        </a:spcBef>
        <a:spcAft>
          <a:spcPct val="0"/>
        </a:spcAft>
        <a:defRPr sz="17100">
          <a:solidFill>
            <a:schemeClr val="tx2"/>
          </a:solidFill>
          <a:latin typeface="Arial" pitchFamily="34" charset="0"/>
        </a:defRPr>
      </a:lvl2pPr>
      <a:lvl3pPr algn="ctr" defTabSz="3527822" rtl="0" eaLnBrk="0" fontAlgn="base" hangingPunct="0">
        <a:spcBef>
          <a:spcPct val="0"/>
        </a:spcBef>
        <a:spcAft>
          <a:spcPct val="0"/>
        </a:spcAft>
        <a:defRPr sz="17100">
          <a:solidFill>
            <a:schemeClr val="tx2"/>
          </a:solidFill>
          <a:latin typeface="Arial" pitchFamily="34" charset="0"/>
        </a:defRPr>
      </a:lvl3pPr>
      <a:lvl4pPr algn="ctr" defTabSz="3527822" rtl="0" eaLnBrk="0" fontAlgn="base" hangingPunct="0">
        <a:spcBef>
          <a:spcPct val="0"/>
        </a:spcBef>
        <a:spcAft>
          <a:spcPct val="0"/>
        </a:spcAft>
        <a:defRPr sz="17100">
          <a:solidFill>
            <a:schemeClr val="tx2"/>
          </a:solidFill>
          <a:latin typeface="Arial" pitchFamily="34" charset="0"/>
        </a:defRPr>
      </a:lvl4pPr>
      <a:lvl5pPr algn="ctr" defTabSz="3527822" rtl="0" eaLnBrk="0" fontAlgn="base" hangingPunct="0">
        <a:spcBef>
          <a:spcPct val="0"/>
        </a:spcBef>
        <a:spcAft>
          <a:spcPct val="0"/>
        </a:spcAft>
        <a:defRPr sz="17100">
          <a:solidFill>
            <a:schemeClr val="tx2"/>
          </a:solidFill>
          <a:latin typeface="Arial" pitchFamily="34" charset="0"/>
        </a:defRPr>
      </a:lvl5pPr>
      <a:lvl6pPr marL="342900" algn="ctr" defTabSz="3527822" rtl="0" fontAlgn="base">
        <a:spcBef>
          <a:spcPct val="0"/>
        </a:spcBef>
        <a:spcAft>
          <a:spcPct val="0"/>
        </a:spcAft>
        <a:defRPr sz="17100">
          <a:solidFill>
            <a:schemeClr val="tx2"/>
          </a:solidFill>
          <a:latin typeface="Arial" pitchFamily="34" charset="0"/>
        </a:defRPr>
      </a:lvl6pPr>
      <a:lvl7pPr marL="685800" algn="ctr" defTabSz="3527822" rtl="0" fontAlgn="base">
        <a:spcBef>
          <a:spcPct val="0"/>
        </a:spcBef>
        <a:spcAft>
          <a:spcPct val="0"/>
        </a:spcAft>
        <a:defRPr sz="17100">
          <a:solidFill>
            <a:schemeClr val="tx2"/>
          </a:solidFill>
          <a:latin typeface="Arial" pitchFamily="34" charset="0"/>
        </a:defRPr>
      </a:lvl7pPr>
      <a:lvl8pPr marL="1028700" algn="ctr" defTabSz="3527822" rtl="0" fontAlgn="base">
        <a:spcBef>
          <a:spcPct val="0"/>
        </a:spcBef>
        <a:spcAft>
          <a:spcPct val="0"/>
        </a:spcAft>
        <a:defRPr sz="17100">
          <a:solidFill>
            <a:schemeClr val="tx2"/>
          </a:solidFill>
          <a:latin typeface="Arial" pitchFamily="34" charset="0"/>
        </a:defRPr>
      </a:lvl8pPr>
      <a:lvl9pPr marL="1371600" algn="ctr" defTabSz="3527822" rtl="0" fontAlgn="base">
        <a:spcBef>
          <a:spcPct val="0"/>
        </a:spcBef>
        <a:spcAft>
          <a:spcPct val="0"/>
        </a:spcAft>
        <a:defRPr sz="17100">
          <a:solidFill>
            <a:schemeClr val="tx2"/>
          </a:solidFill>
          <a:latin typeface="Arial" pitchFamily="34" charset="0"/>
        </a:defRPr>
      </a:lvl9pPr>
    </p:titleStyle>
    <p:bodyStyle>
      <a:defPPr>
        <a:defRPr kern="1200" smtId="4294967295"/>
      </a:defPPr>
      <a:lvl1pPr marL="1325166" indent="-1325166" algn="l" defTabSz="3527822" rtl="0" eaLnBrk="0" fontAlgn="base" hangingPunct="0">
        <a:spcBef>
          <a:spcPct val="20000"/>
        </a:spcBef>
        <a:spcAft>
          <a:spcPct val="0"/>
        </a:spcAft>
        <a:buChar char="•"/>
        <a:defRPr sz="12300">
          <a:solidFill>
            <a:schemeClr val="tx1"/>
          </a:solidFill>
          <a:latin typeface="+mn-lt"/>
          <a:ea typeface="+mn-ea"/>
          <a:cs typeface="+mn-cs"/>
        </a:defRPr>
      </a:lvl1pPr>
      <a:lvl2pPr marL="2867025" indent="-1103710" algn="l" defTabSz="3527822" rtl="0" eaLnBrk="0" fontAlgn="base" hangingPunct="0">
        <a:spcBef>
          <a:spcPct val="20000"/>
        </a:spcBef>
        <a:spcAft>
          <a:spcPct val="0"/>
        </a:spcAft>
        <a:buChar char="–"/>
        <a:defRPr sz="10800">
          <a:solidFill>
            <a:schemeClr val="tx1"/>
          </a:solidFill>
          <a:latin typeface="+mn-lt"/>
        </a:defRPr>
      </a:lvl2pPr>
      <a:lvl3pPr marL="4410075" indent="-882254" algn="l" defTabSz="3527822" rtl="0" eaLnBrk="0" fontAlgn="base" hangingPunct="0">
        <a:spcBef>
          <a:spcPct val="20000"/>
        </a:spcBef>
        <a:spcAft>
          <a:spcPct val="0"/>
        </a:spcAft>
        <a:buChar char="•"/>
        <a:defRPr sz="9300">
          <a:solidFill>
            <a:schemeClr val="tx1"/>
          </a:solidFill>
          <a:latin typeface="+mn-lt"/>
        </a:defRPr>
      </a:lvl3pPr>
      <a:lvl4pPr marL="6172200" indent="-881063" algn="l" defTabSz="3527822" rtl="0" eaLnBrk="0" fontAlgn="base" hangingPunct="0">
        <a:spcBef>
          <a:spcPct val="20000"/>
        </a:spcBef>
        <a:spcAft>
          <a:spcPct val="0"/>
        </a:spcAft>
        <a:buChar char="–"/>
        <a:defRPr sz="7800">
          <a:solidFill>
            <a:schemeClr val="tx1"/>
          </a:solidFill>
          <a:latin typeface="+mn-lt"/>
        </a:defRPr>
      </a:lvl4pPr>
      <a:lvl5pPr marL="7935516" indent="-882254" algn="l" defTabSz="3527822" rtl="0" eaLnBrk="0" fontAlgn="base" hangingPunct="0">
        <a:spcBef>
          <a:spcPct val="20000"/>
        </a:spcBef>
        <a:spcAft>
          <a:spcPct val="0"/>
        </a:spcAft>
        <a:buChar char="»"/>
        <a:defRPr sz="7800">
          <a:solidFill>
            <a:schemeClr val="tx1"/>
          </a:solidFill>
          <a:latin typeface="+mn-lt"/>
        </a:defRPr>
      </a:lvl5pPr>
      <a:lvl6pPr marL="8278416" indent="-882254" algn="l" defTabSz="3527822" rtl="0" fontAlgn="base">
        <a:spcBef>
          <a:spcPct val="20000"/>
        </a:spcBef>
        <a:spcAft>
          <a:spcPct val="0"/>
        </a:spcAft>
        <a:buChar char="»"/>
        <a:defRPr sz="7800">
          <a:solidFill>
            <a:schemeClr val="tx1"/>
          </a:solidFill>
          <a:latin typeface="+mn-lt"/>
        </a:defRPr>
      </a:lvl6pPr>
      <a:lvl7pPr marL="8621316" indent="-882254" algn="l" defTabSz="3527822" rtl="0" fontAlgn="base">
        <a:spcBef>
          <a:spcPct val="20000"/>
        </a:spcBef>
        <a:spcAft>
          <a:spcPct val="0"/>
        </a:spcAft>
        <a:buChar char="»"/>
        <a:defRPr sz="7800">
          <a:solidFill>
            <a:schemeClr val="tx1"/>
          </a:solidFill>
          <a:latin typeface="+mn-lt"/>
        </a:defRPr>
      </a:lvl7pPr>
      <a:lvl8pPr marL="8964216" indent="-882254" algn="l" defTabSz="3527822" rtl="0" fontAlgn="base">
        <a:spcBef>
          <a:spcPct val="20000"/>
        </a:spcBef>
        <a:spcAft>
          <a:spcPct val="0"/>
        </a:spcAft>
        <a:buChar char="»"/>
        <a:defRPr sz="7800">
          <a:solidFill>
            <a:schemeClr val="tx1"/>
          </a:solidFill>
          <a:latin typeface="+mn-lt"/>
        </a:defRPr>
      </a:lvl8pPr>
      <a:lvl9pPr marL="9307116" indent="-882254" algn="l" defTabSz="3527822" rtl="0" fontAlgn="base">
        <a:spcBef>
          <a:spcPct val="20000"/>
        </a:spcBef>
        <a:spcAft>
          <a:spcPct val="0"/>
        </a:spcAft>
        <a:buChar char="»"/>
        <a:defRPr sz="78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1.tiff"/><Relationship Id="rId12" Type="http://schemas.openxmlformats.org/officeDocument/2006/relationships/image" Target="../media/image12.tiff"/><Relationship Id="rId13" Type="http://schemas.openxmlformats.org/officeDocument/2006/relationships/image" Target="../media/image13.tiff"/><Relationship Id="rId14" Type="http://schemas.openxmlformats.org/officeDocument/2006/relationships/image" Target="../media/image14.jpg"/><Relationship Id="rId15" Type="http://schemas.openxmlformats.org/officeDocument/2006/relationships/image" Target="../media/image15.jpg"/><Relationship Id="rId16" Type="http://schemas.openxmlformats.org/officeDocument/2006/relationships/image" Target="../media/image16.jpg"/><Relationship Id="rId17" Type="http://schemas.openxmlformats.org/officeDocument/2006/relationships/image" Target="../media/image17.jpg"/><Relationship Id="rId18" Type="http://schemas.openxmlformats.org/officeDocument/2006/relationships/image" Target="../media/image18.jpg"/><Relationship Id="rId19" Type="http://schemas.openxmlformats.org/officeDocument/2006/relationships/image" Target="../media/image19.jpg"/><Relationship Id="rId1" Type="http://schemas.openxmlformats.org/officeDocument/2006/relationships/slideLayout" Target="../slideLayouts/slideLayout1.xml"/><Relationship Id="rId2" Type="http://schemas.openxmlformats.org/officeDocument/2006/relationships/hyperlink" Target="https://github.com/lengstrom/fast-style-transfer" TargetMode="External"/><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6" Type="http://schemas.openxmlformats.org/officeDocument/2006/relationships/image" Target="../media/image6.tiff"/><Relationship Id="rId7" Type="http://schemas.openxmlformats.org/officeDocument/2006/relationships/image" Target="../media/image7.tiff"/><Relationship Id="rId8" Type="http://schemas.openxmlformats.org/officeDocument/2006/relationships/image" Target="../media/image8.tiff"/><Relationship Id="rId9" Type="http://schemas.openxmlformats.org/officeDocument/2006/relationships/image" Target="../media/image9.tiff"/><Relationship Id="rId10" Type="http://schemas.openxmlformats.org/officeDocument/2006/relationships/image" Target="../media/image10.tiff"/></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050" name="Rectangle 4"/>
          <p:cNvSpPr>
            <a:spLocks noChangeArrowheads="1"/>
          </p:cNvSpPr>
          <p:nvPr/>
        </p:nvSpPr>
        <p:spPr bwMode="auto">
          <a:xfrm>
            <a:off x="400050" y="518099"/>
            <a:ext cx="32118300" cy="4518373"/>
          </a:xfrm>
          <a:prstGeom prst="roundRect">
            <a:avLst/>
          </a:prstGeom>
          <a:solidFill>
            <a:srgbClr val="98191B"/>
          </a:solidFill>
          <a:ln>
            <a:noFill/>
          </a:ln>
        </p:spPr>
        <p:txBody>
          <a:bodyPr lIns="154305" tIns="77153" rIns="154305" bIns="77153" anchor="ctr"/>
          <a:lstStyle>
            <a:defPPr>
              <a:defRPr kern="1200" smtId="4294967295"/>
            </a:defPPr>
          </a:lstStyle>
          <a:p>
            <a:pPr algn="ctr" defTabSz="3527822">
              <a:lnSpc>
                <a:spcPct val="90000"/>
              </a:lnSpc>
            </a:pPr>
            <a:endParaRPr lang="en-US" sz="3675" i="1"/>
          </a:p>
        </p:txBody>
      </p:sp>
      <p:sp>
        <p:nvSpPr>
          <p:cNvPr id="17" name="Text Placeholder 5">
            <a:extLst>
              <a:ext uri="{FF2B5EF4-FFF2-40B4-BE49-F238E27FC236}">
                <a16:creationId xmlns:a16="http://schemas.microsoft.com/office/drawing/2014/main" xmlns:p15="http://schemas.microsoft.com/office/powerpoint/2012/main" xmlns:p14="http://schemas.microsoft.com/office/powerpoint/2010/main" xmlns="" id="{4264D35B-B8F4-4A85-9FEE-EA091C5FF1BF}"/>
              </a:ext>
            </a:extLst>
          </p:cNvPr>
          <p:cNvSpPr txBox="1"/>
          <p:nvPr/>
        </p:nvSpPr>
        <p:spPr>
          <a:xfrm>
            <a:off x="2743200" y="889575"/>
            <a:ext cx="27432000" cy="2203080"/>
          </a:xfrm>
          <a:prstGeom prst="rect">
            <a:avLst/>
          </a:prstGeom>
        </p:spPr>
        <p:txBody>
          <a:bodyPr lIns="0" tIns="0" rIns="0" bIns="0">
            <a:noAutofit/>
          </a:bodyPr>
          <a:lstStyle>
            <a:defPPr>
              <a:defRPr kern="1200" smtId="4294967295"/>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2820815">
              <a:spcBef>
                <a:spcPct val="20000"/>
              </a:spcBef>
              <a:defRPr/>
            </a:pPr>
            <a:r>
              <a:rPr lang="en-US" sz="6400" b="1" dirty="0" smtClean="0">
                <a:solidFill>
                  <a:schemeClr val="bg1"/>
                </a:solidFill>
                <a:latin typeface="Space Mono" charset="0"/>
                <a:ea typeface="Space Mono" charset="0"/>
                <a:cs typeface="Space Mono" charset="0"/>
              </a:rPr>
              <a:t>Artistic Style Transfer:</a:t>
            </a:r>
          </a:p>
          <a:p>
            <a:pPr algn="ctr" defTabSz="2820815">
              <a:spcBef>
                <a:spcPct val="20000"/>
              </a:spcBef>
              <a:defRPr/>
            </a:pPr>
            <a:r>
              <a:rPr lang="en-US" sz="6400" b="1" dirty="0" smtClean="0">
                <a:solidFill>
                  <a:schemeClr val="bg1"/>
                </a:solidFill>
                <a:latin typeface="Space Mono" charset="0"/>
                <a:ea typeface="Space Mono" charset="0"/>
                <a:cs typeface="Space Mono" charset="0"/>
              </a:rPr>
              <a:t>How Convolutional Breaks from Convention</a:t>
            </a:r>
            <a:endParaRPr lang="en-US" sz="6400" b="1" dirty="0">
              <a:solidFill>
                <a:schemeClr val="bg1"/>
              </a:solidFill>
              <a:latin typeface="Space Mono" charset="0"/>
              <a:ea typeface="Space Mono" charset="0"/>
              <a:cs typeface="Space Mono" charset="0"/>
            </a:endParaRPr>
          </a:p>
        </p:txBody>
      </p:sp>
      <p:sp>
        <p:nvSpPr>
          <p:cNvPr id="18" name="Text Placeholder 5">
            <a:extLst>
              <a:ext uri="{FF2B5EF4-FFF2-40B4-BE49-F238E27FC236}">
                <a16:creationId xmlns:a16="http://schemas.microsoft.com/office/drawing/2014/main" xmlns:p15="http://schemas.microsoft.com/office/powerpoint/2012/main" xmlns:p14="http://schemas.microsoft.com/office/powerpoint/2010/main" xmlns="" id="{ED235A1B-42BF-4F24-80BC-47A0B3B251F1}"/>
              </a:ext>
            </a:extLst>
          </p:cNvPr>
          <p:cNvSpPr txBox="1"/>
          <p:nvPr/>
        </p:nvSpPr>
        <p:spPr>
          <a:xfrm>
            <a:off x="2743200" y="3290723"/>
            <a:ext cx="27432000" cy="1421928"/>
          </a:xfrm>
          <a:prstGeom prst="rect">
            <a:avLst/>
          </a:prstGeom>
        </p:spPr>
        <p:txBody>
          <a:bodyPr lIns="0" tIns="0" rIns="0" bIns="0">
            <a:spAutoFit/>
          </a:bodyPr>
          <a:lstStyle>
            <a:defPPr>
              <a:defRPr kern="1200" smtId="4294967295"/>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a:defRPr/>
            </a:pPr>
            <a:r>
              <a:rPr lang="en-US" sz="4200" dirty="0" smtClean="0">
                <a:solidFill>
                  <a:schemeClr val="bg1"/>
                </a:solidFill>
                <a:latin typeface="Roboto" charset="0"/>
                <a:ea typeface="Roboto" charset="0"/>
                <a:cs typeface="Roboto" charset="0"/>
              </a:rPr>
              <a:t>Miles Shebar</a:t>
            </a:r>
          </a:p>
          <a:p>
            <a:pPr algn="ctr">
              <a:defRPr/>
            </a:pPr>
            <a:r>
              <a:rPr lang="en-US" sz="4200" dirty="0" smtClean="0">
                <a:solidFill>
                  <a:schemeClr val="bg1"/>
                </a:solidFill>
                <a:latin typeface="Roboto" charset="0"/>
                <a:ea typeface="Roboto" charset="0"/>
                <a:cs typeface="Roboto" charset="0"/>
              </a:rPr>
              <a:t>IPHS 391 </a:t>
            </a:r>
            <a:r>
              <a:rPr lang="mr-IN" sz="4200" dirty="0" smtClean="0">
                <a:solidFill>
                  <a:schemeClr val="bg1"/>
                </a:solidFill>
                <a:latin typeface="Roboto" charset="0"/>
                <a:ea typeface="Roboto" charset="0"/>
                <a:cs typeface="Roboto" charset="0"/>
              </a:rPr>
              <a:t>–</a:t>
            </a:r>
            <a:r>
              <a:rPr lang="en-US" sz="4200" dirty="0" smtClean="0">
                <a:solidFill>
                  <a:schemeClr val="bg1"/>
                </a:solidFill>
                <a:latin typeface="Roboto" charset="0"/>
                <a:ea typeface="Roboto" charset="0"/>
                <a:cs typeface="Roboto" charset="0"/>
              </a:rPr>
              <a:t> AI for the Humanities (Profs. Elkins &amp; Chun)</a:t>
            </a:r>
            <a:endParaRPr lang="en-US" sz="4200" dirty="0">
              <a:solidFill>
                <a:schemeClr val="bg1"/>
              </a:solidFill>
              <a:latin typeface="Roboto" charset="0"/>
              <a:ea typeface="Roboto" charset="0"/>
              <a:cs typeface="Roboto" charset="0"/>
            </a:endParaRPr>
          </a:p>
        </p:txBody>
      </p:sp>
      <p:sp>
        <p:nvSpPr>
          <p:cNvPr id="19" name="TextBox 19">
            <a:extLst>
              <a:ext uri="{FF2B5EF4-FFF2-40B4-BE49-F238E27FC236}">
                <a16:creationId xmlns:a16="http://schemas.microsoft.com/office/drawing/2014/main" xmlns:p15="http://schemas.microsoft.com/office/powerpoint/2012/main" xmlns:p14="http://schemas.microsoft.com/office/powerpoint/2010/main" xmlns="" id="{B259D497-80B4-4EAC-8538-8496595AAFC2}"/>
              </a:ext>
            </a:extLst>
          </p:cNvPr>
          <p:cNvSpPr txBox="1">
            <a:spLocks noChangeArrowheads="1"/>
          </p:cNvSpPr>
          <p:nvPr/>
        </p:nvSpPr>
        <p:spPr bwMode="auto">
          <a:xfrm>
            <a:off x="822960" y="6120470"/>
            <a:ext cx="9587038" cy="1915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r>
              <a:rPr lang="en-US" sz="2400" dirty="0" smtClean="0">
                <a:latin typeface="Roboto" charset="0"/>
                <a:ea typeface="Roboto" charset="0"/>
                <a:cs typeface="Roboto" charset="0"/>
              </a:rPr>
              <a:t>I set out to </a:t>
            </a:r>
            <a:r>
              <a:rPr lang="en-US" sz="2400" dirty="0">
                <a:latin typeface="Roboto" charset="0"/>
                <a:ea typeface="Roboto" charset="0"/>
                <a:cs typeface="Roboto" charset="0"/>
              </a:rPr>
              <a:t>explore Neural Network generated artwork, specifically in regards to how artificial intelligence reinterprets techniques via artistic style transfer. </a:t>
            </a:r>
            <a:r>
              <a:rPr lang="en-US" sz="2400" dirty="0" smtClean="0">
                <a:latin typeface="Roboto" charset="0"/>
                <a:ea typeface="Roboto" charset="0"/>
                <a:cs typeface="Roboto" charset="0"/>
              </a:rPr>
              <a:t>I focused </a:t>
            </a:r>
            <a:r>
              <a:rPr lang="en-US" sz="2400" dirty="0">
                <a:latin typeface="Roboto" charset="0"/>
                <a:ea typeface="Roboto" charset="0"/>
                <a:cs typeface="Roboto" charset="0"/>
              </a:rPr>
              <a:t>my research on where AI breaks from artistic convention, even </a:t>
            </a:r>
            <a:r>
              <a:rPr lang="en-US" sz="2400" dirty="0" smtClean="0">
                <a:latin typeface="Roboto" charset="0"/>
                <a:ea typeface="Roboto" charset="0"/>
                <a:cs typeface="Roboto" charset="0"/>
              </a:rPr>
              <a:t>in scenarios where the photo the network is trained on is very similar to the scene the painting depicts.</a:t>
            </a:r>
            <a:endParaRPr lang="en-US" sz="2400" dirty="0">
              <a:latin typeface="Roboto" charset="0"/>
              <a:ea typeface="Roboto" charset="0"/>
              <a:cs typeface="Roboto" charset="0"/>
            </a:endParaRPr>
          </a:p>
        </p:txBody>
      </p:sp>
      <p:sp>
        <p:nvSpPr>
          <p:cNvPr id="25" name="TextBox 19">
            <a:extLst>
              <a:ext uri="{FF2B5EF4-FFF2-40B4-BE49-F238E27FC236}">
                <a16:creationId xmlns:a16="http://schemas.microsoft.com/office/drawing/2014/main" xmlns:p15="http://schemas.microsoft.com/office/powerpoint/2012/main" xmlns:p14="http://schemas.microsoft.com/office/powerpoint/2010/main" xmlns="" id="{D6F48894-7BDB-43BE-B25A-3CBBFD463C85}"/>
              </a:ext>
            </a:extLst>
          </p:cNvPr>
          <p:cNvSpPr txBox="1">
            <a:spLocks noChangeArrowheads="1"/>
          </p:cNvSpPr>
          <p:nvPr/>
        </p:nvSpPr>
        <p:spPr bwMode="auto">
          <a:xfrm>
            <a:off x="22188362" y="6120470"/>
            <a:ext cx="9587038" cy="19163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smtClean="0">
                <a:latin typeface="Roboto" charset="0"/>
                <a:ea typeface="Roboto" charset="0"/>
                <a:cs typeface="Roboto" charset="0"/>
              </a:rPr>
              <a:t>	While the neural net was by and large very effective at painterly mimicry (especially in color palette), there were also many noticeable ways in which it deviated from each painter’s techniques.</a:t>
            </a:r>
          </a:p>
          <a:p>
            <a:pPr algn="just">
              <a:lnSpc>
                <a:spcPct val="110000"/>
              </a:lnSpc>
            </a:pPr>
            <a:r>
              <a:rPr lang="en-US" sz="2400" dirty="0" smtClean="0">
                <a:latin typeface="Roboto" charset="0"/>
                <a:ea typeface="Roboto" charset="0"/>
                <a:cs typeface="Roboto" charset="0"/>
              </a:rPr>
              <a:t>	In the case of </a:t>
            </a:r>
            <a:r>
              <a:rPr lang="en-US" sz="2400" i="1" dirty="0" smtClean="0">
                <a:latin typeface="Roboto" charset="0"/>
                <a:ea typeface="Roboto" charset="0"/>
                <a:cs typeface="Roboto" charset="0"/>
              </a:rPr>
              <a:t>Impression: Sunrise, </a:t>
            </a:r>
            <a:r>
              <a:rPr lang="en-US" sz="2400" dirty="0" smtClean="0">
                <a:latin typeface="Roboto" charset="0"/>
                <a:ea typeface="Roboto" charset="0"/>
                <a:cs typeface="Roboto" charset="0"/>
              </a:rPr>
              <a:t>I was largely impressed with the CNN’s use of desaturated orange and blue tones and its abstraction of the mastheads in the harbor. But the biggest variance in style for me appears in the CNN’s more </a:t>
            </a:r>
            <a:r>
              <a:rPr lang="en-US" sz="2400" dirty="0" err="1" smtClean="0">
                <a:latin typeface="Roboto" charset="0"/>
                <a:ea typeface="Roboto" charset="0"/>
                <a:cs typeface="Roboto" charset="0"/>
              </a:rPr>
              <a:t>photoreal</a:t>
            </a:r>
            <a:r>
              <a:rPr lang="en-US" sz="2400" dirty="0" smtClean="0">
                <a:latin typeface="Roboto" charset="0"/>
                <a:ea typeface="Roboto" charset="0"/>
                <a:cs typeface="Roboto" charset="0"/>
              </a:rPr>
              <a:t> rendering of the sun, which appears a pure white, as opposed to the deep orange Monet used. This style is far more faithful to how a setting sun would look to an overexposed camera than it would to the human eye.</a:t>
            </a:r>
          </a:p>
          <a:p>
            <a:pPr algn="just">
              <a:lnSpc>
                <a:spcPct val="110000"/>
              </a:lnSpc>
            </a:pPr>
            <a:r>
              <a:rPr lang="en-US" sz="2400" dirty="0" smtClean="0">
                <a:latin typeface="Roboto" charset="0"/>
                <a:ea typeface="Roboto" charset="0"/>
                <a:cs typeface="Roboto" charset="0"/>
              </a:rPr>
              <a:t>	In </a:t>
            </a:r>
            <a:r>
              <a:rPr lang="en-US" sz="2400" i="1" dirty="0" err="1" smtClean="0">
                <a:latin typeface="Roboto" charset="0"/>
                <a:ea typeface="Roboto" charset="0"/>
                <a:cs typeface="Roboto" charset="0"/>
              </a:rPr>
              <a:t>Uferlandschaft</a:t>
            </a:r>
            <a:r>
              <a:rPr lang="en-US" sz="2400" i="1" dirty="0" smtClean="0">
                <a:latin typeface="Roboto" charset="0"/>
                <a:ea typeface="Roboto" charset="0"/>
                <a:cs typeface="Roboto" charset="0"/>
              </a:rPr>
              <a:t>,</a:t>
            </a:r>
            <a:r>
              <a:rPr lang="en-US" sz="2400" dirty="0" smtClean="0">
                <a:latin typeface="Roboto" charset="0"/>
                <a:ea typeface="Roboto" charset="0"/>
                <a:cs typeface="Roboto" charset="0"/>
              </a:rPr>
              <a:t> the CNN represents Cezanne’s color palette faithfully, but fails to eliminate or otherwise obscure the more minute details that he does, especially with the houses. It also doesn’t add a black border to a lot of its points of contrast, like where the mountains and houses meet the sky.</a:t>
            </a:r>
          </a:p>
          <a:p>
            <a:pPr algn="just">
              <a:lnSpc>
                <a:spcPct val="110000"/>
              </a:lnSpc>
            </a:pPr>
            <a:r>
              <a:rPr lang="en-US" sz="2400" dirty="0">
                <a:latin typeface="Roboto" charset="0"/>
                <a:ea typeface="Roboto" charset="0"/>
                <a:cs typeface="Roboto" charset="0"/>
              </a:rPr>
              <a:t>	</a:t>
            </a:r>
            <a:r>
              <a:rPr lang="en-US" sz="2400" dirty="0" smtClean="0">
                <a:latin typeface="Roboto" charset="0"/>
                <a:ea typeface="Roboto" charset="0"/>
                <a:cs typeface="Roboto" charset="0"/>
              </a:rPr>
              <a:t>The neural net had the most difficult time with Magritte’s works, I think largely because his paintings are often very close to </a:t>
            </a:r>
            <a:r>
              <a:rPr lang="en-US" sz="2400" dirty="0" err="1" smtClean="0">
                <a:latin typeface="Roboto" charset="0"/>
                <a:ea typeface="Roboto" charset="0"/>
                <a:cs typeface="Roboto" charset="0"/>
              </a:rPr>
              <a:t>photoreal</a:t>
            </a:r>
            <a:r>
              <a:rPr lang="en-US" sz="2400" dirty="0" smtClean="0">
                <a:latin typeface="Roboto" charset="0"/>
                <a:ea typeface="Roboto" charset="0"/>
                <a:cs typeface="Roboto" charset="0"/>
              </a:rPr>
              <a:t>, despite some surreal element(s). In the rendered version, the female subject’s hand takes on the ghostly, shadowy appearance of the cloth that covers the heads of the lovers in the original. While I think this was one of the least accurate style transfers the CNN performed, it was still interesting to see how it noted a visual similarity between the veins, wrinkles, and folds in her hand and the cloth.</a:t>
            </a:r>
          </a:p>
          <a:p>
            <a:pPr algn="just">
              <a:lnSpc>
                <a:spcPct val="110000"/>
              </a:lnSpc>
            </a:pPr>
            <a:r>
              <a:rPr lang="en-US" sz="2400" dirty="0">
                <a:latin typeface="Roboto" charset="0"/>
                <a:ea typeface="Roboto" charset="0"/>
                <a:cs typeface="Roboto" charset="0"/>
              </a:rPr>
              <a:t>	</a:t>
            </a:r>
            <a:r>
              <a:rPr lang="en-US" sz="2400" dirty="0" smtClean="0">
                <a:latin typeface="Roboto" charset="0"/>
                <a:ea typeface="Roboto" charset="0"/>
                <a:cs typeface="Roboto" charset="0"/>
              </a:rPr>
              <a:t>In </a:t>
            </a:r>
            <a:r>
              <a:rPr lang="en-US" sz="2400" i="1" dirty="0" smtClean="0">
                <a:latin typeface="Roboto" charset="0"/>
                <a:ea typeface="Roboto" charset="0"/>
                <a:cs typeface="Roboto" charset="0"/>
              </a:rPr>
              <a:t>Seine </a:t>
            </a:r>
            <a:r>
              <a:rPr lang="en-US" sz="2400" i="1" dirty="0" err="1" smtClean="0">
                <a:latin typeface="Roboto" charset="0"/>
                <a:ea typeface="Roboto" charset="0"/>
                <a:cs typeface="Roboto" charset="0"/>
              </a:rPr>
              <a:t>à</a:t>
            </a:r>
            <a:r>
              <a:rPr lang="en-US" sz="2400" i="1" dirty="0" smtClean="0">
                <a:latin typeface="Roboto" charset="0"/>
                <a:ea typeface="Roboto" charset="0"/>
                <a:cs typeface="Roboto" charset="0"/>
              </a:rPr>
              <a:t> la Grande </a:t>
            </a:r>
            <a:r>
              <a:rPr lang="en-US" sz="2400" i="1" dirty="0" err="1" smtClean="0">
                <a:latin typeface="Roboto" charset="0"/>
                <a:ea typeface="Roboto" charset="0"/>
                <a:cs typeface="Roboto" charset="0"/>
              </a:rPr>
              <a:t>Jatte</a:t>
            </a:r>
            <a:r>
              <a:rPr lang="en-US" sz="2400" dirty="0" smtClean="0">
                <a:latin typeface="Roboto" charset="0"/>
                <a:ea typeface="Roboto" charset="0"/>
                <a:cs typeface="Roboto" charset="0"/>
              </a:rPr>
              <a:t>, the color scheme is also faithfully preserved, even in the sail color and the color of the water. This was one of the most accurate style transfers I saw from the CNN, but it would be interesting to see it try to depict another human figure like the kayaker in the original painting.</a:t>
            </a:r>
          </a:p>
          <a:p>
            <a:pPr algn="just">
              <a:lnSpc>
                <a:spcPct val="110000"/>
              </a:lnSpc>
            </a:pPr>
            <a:r>
              <a:rPr lang="en-US" sz="2400" dirty="0">
                <a:latin typeface="Roboto" charset="0"/>
                <a:ea typeface="Roboto" charset="0"/>
                <a:cs typeface="Roboto" charset="0"/>
              </a:rPr>
              <a:t>	</a:t>
            </a:r>
            <a:r>
              <a:rPr lang="en-US" sz="2400" dirty="0" smtClean="0">
                <a:latin typeface="Roboto" charset="0"/>
                <a:ea typeface="Roboto" charset="0"/>
                <a:cs typeface="Roboto" charset="0"/>
              </a:rPr>
              <a:t>Monet’s </a:t>
            </a:r>
            <a:r>
              <a:rPr lang="en-US" sz="2400" i="1" dirty="0" smtClean="0">
                <a:latin typeface="Roboto" charset="0"/>
                <a:ea typeface="Roboto" charset="0"/>
                <a:cs typeface="Roboto" charset="0"/>
              </a:rPr>
              <a:t>Water Lilies and Japanese Bridge</a:t>
            </a:r>
            <a:r>
              <a:rPr lang="en-US" sz="2400" dirty="0">
                <a:latin typeface="Roboto" charset="0"/>
                <a:ea typeface="Roboto" charset="0"/>
                <a:cs typeface="Roboto" charset="0"/>
              </a:rPr>
              <a:t> </a:t>
            </a:r>
            <a:r>
              <a:rPr lang="en-US" sz="2400" dirty="0" smtClean="0">
                <a:latin typeface="Roboto" charset="0"/>
                <a:ea typeface="Roboto" charset="0"/>
                <a:cs typeface="Roboto" charset="0"/>
              </a:rPr>
              <a:t>presented the most interesting deviation from the artist’s established color palette, as the CNN colored the image very much like the original photograph </a:t>
            </a:r>
            <a:r>
              <a:rPr lang="mr-IN" sz="2400" dirty="0" smtClean="0">
                <a:latin typeface="Roboto" charset="0"/>
                <a:ea typeface="Roboto" charset="0"/>
                <a:cs typeface="Roboto" charset="0"/>
              </a:rPr>
              <a:t>–</a:t>
            </a:r>
            <a:r>
              <a:rPr lang="en-US" sz="2400" dirty="0" smtClean="0">
                <a:latin typeface="Roboto" charset="0"/>
                <a:ea typeface="Roboto" charset="0"/>
                <a:cs typeface="Roboto" charset="0"/>
              </a:rPr>
              <a:t> far more saturated and </a:t>
            </a:r>
            <a:r>
              <a:rPr lang="en-US" sz="2400" dirty="0" err="1" smtClean="0">
                <a:latin typeface="Roboto" charset="0"/>
                <a:ea typeface="Roboto" charset="0"/>
                <a:cs typeface="Roboto" charset="0"/>
              </a:rPr>
              <a:t>contrasty</a:t>
            </a:r>
            <a:r>
              <a:rPr lang="en-US" sz="2400" dirty="0" smtClean="0">
                <a:latin typeface="Roboto" charset="0"/>
                <a:ea typeface="Roboto" charset="0"/>
                <a:cs typeface="Roboto" charset="0"/>
              </a:rPr>
              <a:t> than Monet’s original work. As we saw with </a:t>
            </a:r>
            <a:r>
              <a:rPr lang="en-US" sz="2400" i="1" dirty="0" smtClean="0">
                <a:latin typeface="Roboto" charset="0"/>
                <a:ea typeface="Roboto" charset="0"/>
                <a:cs typeface="Roboto" charset="0"/>
              </a:rPr>
              <a:t>Impression: Sunrise, </a:t>
            </a:r>
            <a:r>
              <a:rPr lang="en-US" sz="2400" dirty="0" smtClean="0">
                <a:latin typeface="Roboto" charset="0"/>
                <a:ea typeface="Roboto" charset="0"/>
                <a:cs typeface="Roboto" charset="0"/>
              </a:rPr>
              <a:t>pixel values at the extreme ends of the color spectrum (pure white and pure black) present some of the most interesting challenges to accurate representation. In Monet’s work, the flora and fauna behind the bridge form a flat, non </a:t>
            </a:r>
            <a:r>
              <a:rPr lang="en-US" sz="2400" dirty="0" err="1" smtClean="0">
                <a:latin typeface="Roboto" charset="0"/>
                <a:ea typeface="Roboto" charset="0"/>
                <a:cs typeface="Roboto" charset="0"/>
              </a:rPr>
              <a:t>contrasty</a:t>
            </a:r>
            <a:r>
              <a:rPr lang="en-US" sz="2400" dirty="0" smtClean="0">
                <a:latin typeface="Roboto" charset="0"/>
                <a:ea typeface="Roboto" charset="0"/>
                <a:cs typeface="Roboto" charset="0"/>
              </a:rPr>
              <a:t> wall, but in the photograph, this flat background is broken up by underexposed dark pockets, small clearings in the trees. The CNN does not recolor or modify many of these dark spots, choosing instead to leave them as they are.</a:t>
            </a:r>
          </a:p>
          <a:p>
            <a:pPr algn="just">
              <a:lnSpc>
                <a:spcPct val="110000"/>
              </a:lnSpc>
            </a:pPr>
            <a:r>
              <a:rPr lang="en-US" sz="2400" i="1" dirty="0">
                <a:latin typeface="Roboto" charset="0"/>
                <a:ea typeface="Roboto" charset="0"/>
                <a:cs typeface="Roboto" charset="0"/>
              </a:rPr>
              <a:t>	</a:t>
            </a:r>
            <a:r>
              <a:rPr lang="en-US" sz="2400" dirty="0" smtClean="0">
                <a:latin typeface="Roboto" charset="0"/>
                <a:ea typeface="Roboto" charset="0"/>
                <a:cs typeface="Roboto" charset="0"/>
              </a:rPr>
              <a:t>While many of these </a:t>
            </a:r>
            <a:r>
              <a:rPr lang="en-US" sz="2400" dirty="0" err="1" smtClean="0">
                <a:latin typeface="Roboto" charset="0"/>
                <a:ea typeface="Roboto" charset="0"/>
                <a:cs typeface="Roboto" charset="0"/>
              </a:rPr>
              <a:t>stylistical</a:t>
            </a:r>
            <a:r>
              <a:rPr lang="en-US" sz="2400" dirty="0" smtClean="0">
                <a:latin typeface="Roboto" charset="0"/>
                <a:ea typeface="Roboto" charset="0"/>
                <a:cs typeface="Roboto" charset="0"/>
              </a:rPr>
              <a:t> changes could easily be remedied or at least mitigated with a better algorithm, higher-resolution photos, or an army of TPUs spinning away in the cloud, it was still interesting to see how the computer works differently from humans in the stylistic choices it makes. Even when it’s doing its utmost to replicate one.</a:t>
            </a:r>
            <a:endParaRPr lang="en-US" sz="2400" dirty="0">
              <a:latin typeface="Roboto" charset="0"/>
              <a:ea typeface="Roboto" charset="0"/>
              <a:cs typeface="Roboto" charset="0"/>
            </a:endParaRPr>
          </a:p>
        </p:txBody>
      </p:sp>
      <p:sp>
        <p:nvSpPr>
          <p:cNvPr id="27" name="TextBox 19">
            <a:extLst>
              <a:ext uri="{FF2B5EF4-FFF2-40B4-BE49-F238E27FC236}">
                <a16:creationId xmlns:a16="http://schemas.microsoft.com/office/drawing/2014/main" xmlns:p15="http://schemas.microsoft.com/office/powerpoint/2012/main" xmlns:p14="http://schemas.microsoft.com/office/powerpoint/2010/main" xmlns="" id="{D1DF76C2-CA55-4287-8208-00375EA04995}"/>
              </a:ext>
            </a:extLst>
          </p:cNvPr>
          <p:cNvSpPr txBox="1">
            <a:spLocks noChangeArrowheads="1"/>
          </p:cNvSpPr>
          <p:nvPr/>
        </p:nvSpPr>
        <p:spPr bwMode="auto">
          <a:xfrm>
            <a:off x="822960" y="9130260"/>
            <a:ext cx="9587038" cy="250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smtClean="0">
                <a:latin typeface="Roboto" charset="0"/>
                <a:ea typeface="Roboto" charset="0"/>
                <a:cs typeface="Roboto" charset="0"/>
              </a:rPr>
              <a:t>I selected a few famous works from the painters Magritte, Seurat, Monet, and Cezanne. I then found a corresponding image for each work that I deemed to be similar in composition. Then, I ran those images through a convolutional neural net (CNN) that was trained on their corresponding painting. Below is a selection of some of the paintings (left) and their visually similar images (right).</a:t>
            </a:r>
            <a:endParaRPr lang="en-US" sz="2400" dirty="0">
              <a:latin typeface="Roboto" charset="0"/>
              <a:ea typeface="Roboto" charset="0"/>
              <a:cs typeface="Roboto" charset="0"/>
            </a:endParaRPr>
          </a:p>
        </p:txBody>
      </p:sp>
      <p:sp>
        <p:nvSpPr>
          <p:cNvPr id="31" name="TextBox 19">
            <a:extLst>
              <a:ext uri="{FF2B5EF4-FFF2-40B4-BE49-F238E27FC236}">
                <a16:creationId xmlns:a16="http://schemas.microsoft.com/office/drawing/2014/main" xmlns:p15="http://schemas.microsoft.com/office/powerpoint/2012/main" xmlns:p14="http://schemas.microsoft.com/office/powerpoint/2010/main" xmlns="" id="{C2BCD34B-62AE-4E64-9D21-E50C4B9B1350}"/>
              </a:ext>
            </a:extLst>
          </p:cNvPr>
          <p:cNvSpPr txBox="1">
            <a:spLocks noChangeArrowheads="1"/>
          </p:cNvSpPr>
          <p:nvPr/>
        </p:nvSpPr>
        <p:spPr bwMode="auto">
          <a:xfrm>
            <a:off x="22188362" y="27006793"/>
            <a:ext cx="9587038" cy="881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smtClean="0">
                <a:latin typeface="Roboto" charset="0"/>
                <a:ea typeface="Roboto" charset="0"/>
                <a:cs typeface="Roboto" charset="0"/>
              </a:rPr>
              <a:t>This project would not have been possible without Logan </a:t>
            </a:r>
            <a:r>
              <a:rPr lang="en-US" sz="2400" dirty="0" err="1" smtClean="0">
                <a:latin typeface="Roboto" charset="0"/>
                <a:ea typeface="Roboto" charset="0"/>
                <a:cs typeface="Roboto" charset="0"/>
              </a:rPr>
              <a:t>Engstrom’s</a:t>
            </a:r>
            <a:r>
              <a:rPr lang="en-US" sz="2400" dirty="0" smtClean="0">
                <a:latin typeface="Roboto" charset="0"/>
                <a:ea typeface="Roboto" charset="0"/>
                <a:cs typeface="Roboto" charset="0"/>
              </a:rPr>
              <a:t> </a:t>
            </a:r>
            <a:r>
              <a:rPr lang="en-US" sz="2400" dirty="0" smtClean="0">
                <a:latin typeface="Roboto" charset="0"/>
                <a:ea typeface="Roboto" charset="0"/>
                <a:cs typeface="Roboto" charset="0"/>
                <a:hlinkClick r:id="rId2"/>
              </a:rPr>
              <a:t>fast-style-transfer project</a:t>
            </a:r>
            <a:r>
              <a:rPr lang="en-US" sz="2400" dirty="0" smtClean="0">
                <a:latin typeface="Roboto" charset="0"/>
                <a:ea typeface="Roboto" charset="0"/>
                <a:cs typeface="Roboto" charset="0"/>
              </a:rPr>
              <a:t>. </a:t>
            </a:r>
            <a:endParaRPr lang="en-US" sz="2400" dirty="0" smtClean="0">
              <a:latin typeface="Roboto" charset="0"/>
              <a:ea typeface="Roboto" charset="0"/>
              <a:cs typeface="Roboto" charset="0"/>
            </a:endParaRPr>
          </a:p>
        </p:txBody>
      </p:sp>
      <p:sp>
        <p:nvSpPr>
          <p:cNvPr id="41" name="TextBox 40">
            <a:extLst>
              <a:ext uri="{FF2B5EF4-FFF2-40B4-BE49-F238E27FC236}">
                <a16:creationId xmlns:a16="http://schemas.microsoft.com/office/drawing/2014/main" xmlns:p15="http://schemas.microsoft.com/office/powerpoint/2012/main" xmlns:p14="http://schemas.microsoft.com/office/powerpoint/2010/main" xmlns="" id="{5682A469-0F6C-4CD1-861C-F6138AA1CFF5}"/>
              </a:ext>
            </a:extLst>
          </p:cNvPr>
          <p:cNvSpPr txBox="1"/>
          <p:nvPr/>
        </p:nvSpPr>
        <p:spPr>
          <a:xfrm>
            <a:off x="22644891" y="26296530"/>
            <a:ext cx="4929555" cy="646331"/>
          </a:xfrm>
          <a:prstGeom prst="rect">
            <a:avLst/>
          </a:prstGeom>
          <a:ln>
            <a:noFill/>
          </a:ln>
          <a:effectLst/>
        </p:spPr>
        <p:style>
          <a:lnRef idx="2">
            <a:schemeClr val="dk1"/>
          </a:lnRef>
          <a:fillRef idx="1">
            <a:schemeClr val="lt1"/>
          </a:fillRef>
          <a:effectRef idx="0">
            <a:schemeClr val="dk1"/>
          </a:effectRef>
          <a:fontRef idx="minor">
            <a:schemeClr val="dk1"/>
          </a:fontRef>
        </p:style>
        <p:txBody>
          <a:bodyPr wrap="none" lIns="205740" rIns="205740" rtlCol="0">
            <a:spAutoFit/>
          </a:bodyPr>
          <a:lstStyle/>
          <a:p>
            <a:pPr defTabSz="3526941">
              <a:defRPr/>
            </a:pPr>
            <a:r>
              <a:rPr lang="en-US" sz="3600">
                <a:solidFill>
                  <a:schemeClr val="bg1">
                    <a:lumMod val="50000"/>
                  </a:schemeClr>
                </a:solidFill>
                <a:latin typeface="Space Mono" charset="0"/>
                <a:ea typeface="Space Mono" charset="0"/>
                <a:cs typeface="Space Mono" charset="0"/>
              </a:rPr>
              <a:t>ACKNOWLEDGEMENTS</a:t>
            </a:r>
          </a:p>
        </p:txBody>
      </p:sp>
      <p:sp>
        <p:nvSpPr>
          <p:cNvPr id="22" name="Rectangle 21">
            <a:extLst>
              <a:ext uri="{FF2B5EF4-FFF2-40B4-BE49-F238E27FC236}">
                <a16:creationId xmlns:a16="http://schemas.microsoft.com/office/drawing/2014/main" xmlns:p15="http://schemas.microsoft.com/office/powerpoint/2012/main" xmlns:p14="http://schemas.microsoft.com/office/powerpoint/2010/main" xmlns="" id="{153DC2BF-8F6E-4CFF-A885-3D8323D2B705}"/>
              </a:ext>
            </a:extLst>
          </p:cNvPr>
          <p:cNvSpPr/>
          <p:nvPr/>
        </p:nvSpPr>
        <p:spPr bwMode="auto">
          <a:xfrm>
            <a:off x="22188365" y="26377322"/>
            <a:ext cx="456526" cy="484748"/>
          </a:xfrm>
          <a:prstGeom prst="rect">
            <a:avLst/>
          </a:prstGeom>
          <a:solidFill>
            <a:srgbClr val="7F7F7F"/>
          </a:solidFill>
          <a:ln w="9525" cap="flat" cmpd="sng" algn="ctr">
            <a:no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defTabSz="3527822"/>
            <a:endParaRPr lang="en-US" sz="3600">
              <a:latin typeface="Arial" pitchFamily="34" charset="0"/>
            </a:endParaRPr>
          </a:p>
        </p:txBody>
      </p:sp>
      <p:sp>
        <p:nvSpPr>
          <p:cNvPr id="35" name="TextBox 34">
            <a:extLst>
              <a:ext uri="{FF2B5EF4-FFF2-40B4-BE49-F238E27FC236}">
                <a16:creationId xmlns:a16="http://schemas.microsoft.com/office/drawing/2014/main" xmlns:p15="http://schemas.microsoft.com/office/powerpoint/2012/main" xmlns:p14="http://schemas.microsoft.com/office/powerpoint/2010/main" xmlns="" id="{17220CD8-CD1F-4561-B6F6-872F8B351FDE}"/>
              </a:ext>
            </a:extLst>
          </p:cNvPr>
          <p:cNvSpPr txBox="1"/>
          <p:nvPr/>
        </p:nvSpPr>
        <p:spPr>
          <a:xfrm>
            <a:off x="1269669" y="5410200"/>
            <a:ext cx="3801041" cy="646331"/>
          </a:xfrm>
          <a:prstGeom prst="rect">
            <a:avLst/>
          </a:prstGeom>
          <a:ln>
            <a:noFill/>
          </a:ln>
          <a:effectLst/>
        </p:spPr>
        <p:style>
          <a:lnRef idx="2">
            <a:schemeClr val="dk1"/>
          </a:lnRef>
          <a:fillRef idx="1">
            <a:schemeClr val="lt1"/>
          </a:fillRef>
          <a:effectRef idx="0">
            <a:schemeClr val="dk1"/>
          </a:effectRef>
          <a:fontRef idx="minor">
            <a:schemeClr val="dk1"/>
          </a:fontRef>
        </p:style>
        <p:txBody>
          <a:bodyPr wrap="none" lIns="205740" rIns="205740" rtlCol="0">
            <a:spAutoFit/>
          </a:bodyPr>
          <a:lstStyle/>
          <a:p>
            <a:pPr defTabSz="3526941">
              <a:defRPr/>
            </a:pPr>
            <a:r>
              <a:rPr lang="en-US" sz="3600" dirty="0">
                <a:solidFill>
                  <a:srgbClr val="6E4D99"/>
                </a:solidFill>
                <a:latin typeface="Space Mono" charset="0"/>
                <a:ea typeface="Space Mono" charset="0"/>
                <a:cs typeface="Space Mono" charset="0"/>
              </a:rPr>
              <a:t>INTRODUCTION</a:t>
            </a:r>
          </a:p>
        </p:txBody>
      </p:sp>
      <p:sp>
        <p:nvSpPr>
          <p:cNvPr id="24" name="Rectangle 23">
            <a:extLst>
              <a:ext uri="{FF2B5EF4-FFF2-40B4-BE49-F238E27FC236}">
                <a16:creationId xmlns:a16="http://schemas.microsoft.com/office/drawing/2014/main" xmlns:p15="http://schemas.microsoft.com/office/powerpoint/2012/main" xmlns:p14="http://schemas.microsoft.com/office/powerpoint/2010/main" xmlns="" id="{269B7A80-A037-4811-AA81-3FB99CEB6B45}"/>
              </a:ext>
            </a:extLst>
          </p:cNvPr>
          <p:cNvSpPr/>
          <p:nvPr/>
        </p:nvSpPr>
        <p:spPr bwMode="auto">
          <a:xfrm>
            <a:off x="822961" y="5490992"/>
            <a:ext cx="456526" cy="484747"/>
          </a:xfrm>
          <a:prstGeom prst="rect">
            <a:avLst/>
          </a:prstGeom>
          <a:solidFill>
            <a:srgbClr val="6E4D99"/>
          </a:solidFill>
          <a:ln w="9525" cap="flat" cmpd="sng" algn="ctr">
            <a:no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defTabSz="3527822"/>
            <a:endParaRPr lang="en-US" sz="3600">
              <a:latin typeface="Arial" pitchFamily="34" charset="0"/>
            </a:endParaRPr>
          </a:p>
        </p:txBody>
      </p:sp>
      <p:sp>
        <p:nvSpPr>
          <p:cNvPr id="36" name="TextBox 35">
            <a:extLst>
              <a:ext uri="{FF2B5EF4-FFF2-40B4-BE49-F238E27FC236}">
                <a16:creationId xmlns:a16="http://schemas.microsoft.com/office/drawing/2014/main" xmlns:p15="http://schemas.microsoft.com/office/powerpoint/2012/main" xmlns:p14="http://schemas.microsoft.com/office/powerpoint/2010/main" xmlns="" id="{F9744332-409D-4E13-8004-F1FC2BA8831D}"/>
              </a:ext>
            </a:extLst>
          </p:cNvPr>
          <p:cNvSpPr txBox="1"/>
          <p:nvPr/>
        </p:nvSpPr>
        <p:spPr>
          <a:xfrm>
            <a:off x="11977810" y="5410200"/>
            <a:ext cx="2390398" cy="646331"/>
          </a:xfrm>
          <a:prstGeom prst="rect">
            <a:avLst/>
          </a:prstGeom>
          <a:ln>
            <a:noFill/>
          </a:ln>
          <a:effectLst/>
        </p:spPr>
        <p:style>
          <a:lnRef idx="2">
            <a:schemeClr val="dk1"/>
          </a:lnRef>
          <a:fillRef idx="1">
            <a:schemeClr val="lt1"/>
          </a:fillRef>
          <a:effectRef idx="0">
            <a:schemeClr val="dk1"/>
          </a:effectRef>
          <a:fontRef idx="minor">
            <a:schemeClr val="dk1"/>
          </a:fontRef>
        </p:style>
        <p:txBody>
          <a:bodyPr wrap="none" lIns="205740" rIns="205740" rtlCol="0">
            <a:spAutoFit/>
          </a:bodyPr>
          <a:lstStyle/>
          <a:p>
            <a:pPr defTabSz="3526941">
              <a:defRPr/>
            </a:pPr>
            <a:r>
              <a:rPr lang="en-US" sz="3600" dirty="0">
                <a:solidFill>
                  <a:srgbClr val="679955"/>
                </a:solidFill>
                <a:latin typeface="Space Mono" charset="0"/>
                <a:ea typeface="Space Mono" charset="0"/>
                <a:cs typeface="Space Mono" charset="0"/>
              </a:rPr>
              <a:t>RESULTS</a:t>
            </a:r>
          </a:p>
        </p:txBody>
      </p:sp>
      <p:sp>
        <p:nvSpPr>
          <p:cNvPr id="26" name="Rectangle 25">
            <a:extLst>
              <a:ext uri="{FF2B5EF4-FFF2-40B4-BE49-F238E27FC236}">
                <a16:creationId xmlns:a16="http://schemas.microsoft.com/office/drawing/2014/main" xmlns:p15="http://schemas.microsoft.com/office/powerpoint/2012/main" xmlns:p14="http://schemas.microsoft.com/office/powerpoint/2010/main" xmlns="" id="{C2540629-E07F-4524-B7B0-8AD50B9CA383}"/>
              </a:ext>
            </a:extLst>
          </p:cNvPr>
          <p:cNvSpPr/>
          <p:nvPr/>
        </p:nvSpPr>
        <p:spPr bwMode="auto">
          <a:xfrm>
            <a:off x="11521284" y="5490991"/>
            <a:ext cx="456526" cy="484748"/>
          </a:xfrm>
          <a:prstGeom prst="rect">
            <a:avLst/>
          </a:prstGeom>
          <a:solidFill>
            <a:srgbClr val="679955"/>
          </a:solidFill>
          <a:ln w="9525" cap="flat" cmpd="sng" algn="ctr">
            <a:no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defTabSz="3527822"/>
            <a:endParaRPr lang="en-US" sz="3600">
              <a:latin typeface="Arial" pitchFamily="34" charset="0"/>
            </a:endParaRPr>
          </a:p>
        </p:txBody>
      </p:sp>
      <p:sp>
        <p:nvSpPr>
          <p:cNvPr id="40" name="TextBox 39">
            <a:extLst>
              <a:ext uri="{FF2B5EF4-FFF2-40B4-BE49-F238E27FC236}">
                <a16:creationId xmlns:a16="http://schemas.microsoft.com/office/drawing/2014/main" xmlns:p15="http://schemas.microsoft.com/office/powerpoint/2012/main" xmlns:p14="http://schemas.microsoft.com/office/powerpoint/2010/main" xmlns="" id="{9486D635-9884-427F-9A27-F0D207FACB9C}"/>
              </a:ext>
            </a:extLst>
          </p:cNvPr>
          <p:cNvSpPr txBox="1"/>
          <p:nvPr/>
        </p:nvSpPr>
        <p:spPr>
          <a:xfrm>
            <a:off x="22644886" y="5410200"/>
            <a:ext cx="3236784" cy="646331"/>
          </a:xfrm>
          <a:prstGeom prst="rect">
            <a:avLst/>
          </a:prstGeom>
          <a:ln>
            <a:noFill/>
          </a:ln>
          <a:effectLst/>
        </p:spPr>
        <p:style>
          <a:lnRef idx="2">
            <a:schemeClr val="dk1"/>
          </a:lnRef>
          <a:fillRef idx="1">
            <a:schemeClr val="lt1"/>
          </a:fillRef>
          <a:effectRef idx="0">
            <a:schemeClr val="dk1"/>
          </a:effectRef>
          <a:fontRef idx="minor">
            <a:schemeClr val="dk1"/>
          </a:fontRef>
        </p:style>
        <p:txBody>
          <a:bodyPr wrap="none" lIns="205740" rIns="205740" rtlCol="0">
            <a:spAutoFit/>
          </a:bodyPr>
          <a:lstStyle/>
          <a:p>
            <a:pPr defTabSz="3526941">
              <a:defRPr/>
            </a:pPr>
            <a:r>
              <a:rPr lang="en-US" sz="3600">
                <a:solidFill>
                  <a:srgbClr val="6E4D99"/>
                </a:solidFill>
                <a:latin typeface="Space Mono" charset="0"/>
                <a:ea typeface="Space Mono" charset="0"/>
                <a:cs typeface="Space Mono" charset="0"/>
              </a:rPr>
              <a:t>CONCLUSION</a:t>
            </a:r>
          </a:p>
        </p:txBody>
      </p:sp>
      <p:sp>
        <p:nvSpPr>
          <p:cNvPr id="30" name="Rectangle 29">
            <a:extLst>
              <a:ext uri="{FF2B5EF4-FFF2-40B4-BE49-F238E27FC236}">
                <a16:creationId xmlns:a16="http://schemas.microsoft.com/office/drawing/2014/main" xmlns:p15="http://schemas.microsoft.com/office/powerpoint/2012/main" xmlns:p14="http://schemas.microsoft.com/office/powerpoint/2010/main" xmlns="" id="{99702F2A-8E0E-4D1A-A866-FC61F70C5522}"/>
              </a:ext>
            </a:extLst>
          </p:cNvPr>
          <p:cNvSpPr/>
          <p:nvPr/>
        </p:nvSpPr>
        <p:spPr bwMode="auto">
          <a:xfrm>
            <a:off x="22188360" y="5490992"/>
            <a:ext cx="456526" cy="484747"/>
          </a:xfrm>
          <a:prstGeom prst="rect">
            <a:avLst/>
          </a:prstGeom>
          <a:solidFill>
            <a:srgbClr val="6E4D99"/>
          </a:solidFill>
          <a:ln w="9525" cap="flat" cmpd="sng" algn="ctr">
            <a:no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defTabSz="3527822"/>
            <a:endParaRPr lang="en-US" sz="3600">
              <a:latin typeface="Arial" pitchFamily="34" charset="0"/>
            </a:endParaRPr>
          </a:p>
        </p:txBody>
      </p:sp>
      <p:sp>
        <p:nvSpPr>
          <p:cNvPr id="37" name="TextBox 36">
            <a:extLst>
              <a:ext uri="{FF2B5EF4-FFF2-40B4-BE49-F238E27FC236}">
                <a16:creationId xmlns:a16="http://schemas.microsoft.com/office/drawing/2014/main" xmlns:p15="http://schemas.microsoft.com/office/powerpoint/2012/main" xmlns:p14="http://schemas.microsoft.com/office/powerpoint/2010/main" xmlns="" id="{2AE133AC-1DFE-4D6E-B1A3-31B930A6602E}"/>
              </a:ext>
            </a:extLst>
          </p:cNvPr>
          <p:cNvSpPr txBox="1"/>
          <p:nvPr/>
        </p:nvSpPr>
        <p:spPr>
          <a:xfrm>
            <a:off x="1279486" y="8477606"/>
            <a:ext cx="3494739" cy="646331"/>
          </a:xfrm>
          <a:prstGeom prst="rect">
            <a:avLst/>
          </a:prstGeom>
          <a:ln>
            <a:noFill/>
          </a:ln>
          <a:effectLst/>
        </p:spPr>
        <p:style>
          <a:lnRef idx="2">
            <a:schemeClr val="dk1"/>
          </a:lnRef>
          <a:fillRef idx="1">
            <a:schemeClr val="lt1"/>
          </a:fillRef>
          <a:effectRef idx="0">
            <a:schemeClr val="dk1"/>
          </a:effectRef>
          <a:fontRef idx="minor">
            <a:schemeClr val="dk1"/>
          </a:fontRef>
        </p:style>
        <p:txBody>
          <a:bodyPr wrap="none" lIns="205740" rIns="205740" rtlCol="0">
            <a:spAutoFit/>
          </a:bodyPr>
          <a:lstStyle/>
          <a:p>
            <a:pPr defTabSz="3526941">
              <a:defRPr/>
            </a:pPr>
            <a:r>
              <a:rPr lang="en-US" sz="3600" dirty="0">
                <a:solidFill>
                  <a:srgbClr val="A33B3B"/>
                </a:solidFill>
                <a:latin typeface="Space Mono" charset="0"/>
                <a:ea typeface="Space Mono" charset="0"/>
                <a:cs typeface="Space Mono" charset="0"/>
              </a:rPr>
              <a:t>METHODOLOGY</a:t>
            </a:r>
          </a:p>
        </p:txBody>
      </p:sp>
      <p:sp>
        <p:nvSpPr>
          <p:cNvPr id="32" name="Rectangle 31">
            <a:extLst>
              <a:ext uri="{FF2B5EF4-FFF2-40B4-BE49-F238E27FC236}">
                <a16:creationId xmlns:a16="http://schemas.microsoft.com/office/drawing/2014/main" xmlns:p15="http://schemas.microsoft.com/office/powerpoint/2012/main" xmlns:p14="http://schemas.microsoft.com/office/powerpoint/2010/main" xmlns="" id="{F1C45890-5A72-41A6-9C21-8464F46D0E48}"/>
              </a:ext>
            </a:extLst>
          </p:cNvPr>
          <p:cNvSpPr/>
          <p:nvPr/>
        </p:nvSpPr>
        <p:spPr bwMode="auto">
          <a:xfrm>
            <a:off x="822960" y="8558398"/>
            <a:ext cx="456526" cy="484748"/>
          </a:xfrm>
          <a:prstGeom prst="rect">
            <a:avLst/>
          </a:prstGeom>
          <a:solidFill>
            <a:srgbClr val="A33B3B"/>
          </a:solidFill>
          <a:ln w="9525" cap="flat" cmpd="sng" algn="ctr">
            <a:no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defTabSz="3527822"/>
            <a:endParaRPr lang="en-US" sz="3600">
              <a:latin typeface="Arial" pitchFamily="34" charset="0"/>
            </a:endParaRPr>
          </a:p>
        </p:txBody>
      </p:sp>
      <p:pic>
        <p:nvPicPr>
          <p:cNvPr id="3" name="Picture 2"/>
          <p:cNvPicPr>
            <a:picLocks noChangeAspect="1"/>
          </p:cNvPicPr>
          <p:nvPr/>
        </p:nvPicPr>
        <p:blipFill>
          <a:blip r:embed="rId3"/>
          <a:stretch>
            <a:fillRect/>
          </a:stretch>
        </p:blipFill>
        <p:spPr>
          <a:xfrm>
            <a:off x="2243114" y="12256962"/>
            <a:ext cx="3342885" cy="3342885"/>
          </a:xfrm>
          <a:prstGeom prst="rect">
            <a:avLst/>
          </a:prstGeom>
          <a:ln w="76200">
            <a:solidFill>
              <a:schemeClr val="bg2">
                <a:lumMod val="50000"/>
              </a:schemeClr>
            </a:solidFill>
          </a:ln>
        </p:spPr>
      </p:pic>
      <p:pic>
        <p:nvPicPr>
          <p:cNvPr id="4" name="Picture 3"/>
          <p:cNvPicPr>
            <a:picLocks noChangeAspect="1"/>
          </p:cNvPicPr>
          <p:nvPr/>
        </p:nvPicPr>
        <p:blipFill>
          <a:blip r:embed="rId4"/>
          <a:stretch>
            <a:fillRect/>
          </a:stretch>
        </p:blipFill>
        <p:spPr>
          <a:xfrm>
            <a:off x="5616479" y="12192000"/>
            <a:ext cx="3342885" cy="3342885"/>
          </a:xfrm>
          <a:prstGeom prst="rect">
            <a:avLst/>
          </a:prstGeom>
          <a:ln w="76200">
            <a:solidFill>
              <a:schemeClr val="bg2">
                <a:lumMod val="50000"/>
              </a:schemeClr>
            </a:solidFill>
          </a:ln>
        </p:spPr>
      </p:pic>
      <p:pic>
        <p:nvPicPr>
          <p:cNvPr id="5" name="Picture 4"/>
          <p:cNvPicPr>
            <a:picLocks noChangeAspect="1"/>
          </p:cNvPicPr>
          <p:nvPr/>
        </p:nvPicPr>
        <p:blipFill>
          <a:blip r:embed="rId5"/>
          <a:stretch>
            <a:fillRect/>
          </a:stretch>
        </p:blipFill>
        <p:spPr>
          <a:xfrm>
            <a:off x="2273594" y="16152003"/>
            <a:ext cx="3342885" cy="3342885"/>
          </a:xfrm>
          <a:prstGeom prst="rect">
            <a:avLst/>
          </a:prstGeom>
        </p:spPr>
      </p:pic>
      <p:pic>
        <p:nvPicPr>
          <p:cNvPr id="7" name="Picture 6"/>
          <p:cNvPicPr>
            <a:picLocks noChangeAspect="1"/>
          </p:cNvPicPr>
          <p:nvPr/>
        </p:nvPicPr>
        <p:blipFill>
          <a:blip r:embed="rId6"/>
          <a:stretch>
            <a:fillRect/>
          </a:stretch>
        </p:blipFill>
        <p:spPr>
          <a:xfrm>
            <a:off x="2273593" y="19983798"/>
            <a:ext cx="3342885" cy="3342885"/>
          </a:xfrm>
          <a:prstGeom prst="rect">
            <a:avLst/>
          </a:prstGeom>
          <a:ln w="76200">
            <a:solidFill>
              <a:srgbClr val="FF0000"/>
            </a:solidFill>
          </a:ln>
        </p:spPr>
      </p:pic>
      <p:pic>
        <p:nvPicPr>
          <p:cNvPr id="8" name="Picture 7"/>
          <p:cNvPicPr>
            <a:picLocks noChangeAspect="1"/>
          </p:cNvPicPr>
          <p:nvPr/>
        </p:nvPicPr>
        <p:blipFill>
          <a:blip r:embed="rId7"/>
          <a:stretch>
            <a:fillRect/>
          </a:stretch>
        </p:blipFill>
        <p:spPr>
          <a:xfrm>
            <a:off x="5631719" y="19983799"/>
            <a:ext cx="3342885" cy="3342885"/>
          </a:xfrm>
          <a:prstGeom prst="rect">
            <a:avLst/>
          </a:prstGeom>
          <a:ln w="76200">
            <a:solidFill>
              <a:srgbClr val="FF0000"/>
            </a:solidFill>
          </a:ln>
        </p:spPr>
      </p:pic>
      <p:pic>
        <p:nvPicPr>
          <p:cNvPr id="9" name="Picture 8"/>
          <p:cNvPicPr>
            <a:picLocks noChangeAspect="1"/>
          </p:cNvPicPr>
          <p:nvPr/>
        </p:nvPicPr>
        <p:blipFill>
          <a:blip r:embed="rId8"/>
          <a:stretch>
            <a:fillRect/>
          </a:stretch>
        </p:blipFill>
        <p:spPr>
          <a:xfrm>
            <a:off x="2273592" y="23856478"/>
            <a:ext cx="3342885" cy="3342885"/>
          </a:xfrm>
          <a:prstGeom prst="rect">
            <a:avLst/>
          </a:prstGeom>
          <a:ln w="76200">
            <a:solidFill>
              <a:schemeClr val="accent1"/>
            </a:solidFill>
          </a:ln>
        </p:spPr>
      </p:pic>
      <p:pic>
        <p:nvPicPr>
          <p:cNvPr id="10" name="Picture 9"/>
          <p:cNvPicPr>
            <a:picLocks noChangeAspect="1"/>
          </p:cNvPicPr>
          <p:nvPr/>
        </p:nvPicPr>
        <p:blipFill>
          <a:blip r:embed="rId9"/>
          <a:stretch>
            <a:fillRect/>
          </a:stretch>
        </p:blipFill>
        <p:spPr>
          <a:xfrm>
            <a:off x="5633515" y="23858274"/>
            <a:ext cx="3341089" cy="3341089"/>
          </a:xfrm>
          <a:prstGeom prst="rect">
            <a:avLst/>
          </a:prstGeom>
          <a:ln w="76200">
            <a:solidFill>
              <a:schemeClr val="accent1"/>
            </a:solidFill>
          </a:ln>
        </p:spPr>
      </p:pic>
      <p:pic>
        <p:nvPicPr>
          <p:cNvPr id="11" name="Picture 10"/>
          <p:cNvPicPr>
            <a:picLocks noChangeAspect="1"/>
          </p:cNvPicPr>
          <p:nvPr/>
        </p:nvPicPr>
        <p:blipFill>
          <a:blip r:embed="rId10"/>
          <a:stretch>
            <a:fillRect/>
          </a:stretch>
        </p:blipFill>
        <p:spPr>
          <a:xfrm>
            <a:off x="5636797" y="27729160"/>
            <a:ext cx="3342885" cy="3342885"/>
          </a:xfrm>
          <a:prstGeom prst="rect">
            <a:avLst/>
          </a:prstGeom>
          <a:ln w="76200">
            <a:solidFill>
              <a:srgbClr val="FFFF00"/>
            </a:solidFill>
          </a:ln>
        </p:spPr>
      </p:pic>
      <p:pic>
        <p:nvPicPr>
          <p:cNvPr id="12" name="Picture 11"/>
          <p:cNvPicPr>
            <a:picLocks noChangeAspect="1"/>
          </p:cNvPicPr>
          <p:nvPr/>
        </p:nvPicPr>
        <p:blipFill>
          <a:blip r:embed="rId11"/>
          <a:stretch>
            <a:fillRect/>
          </a:stretch>
        </p:blipFill>
        <p:spPr>
          <a:xfrm>
            <a:off x="2273592" y="27729158"/>
            <a:ext cx="3356329" cy="3356329"/>
          </a:xfrm>
          <a:prstGeom prst="rect">
            <a:avLst/>
          </a:prstGeom>
          <a:ln w="76200">
            <a:solidFill>
              <a:srgbClr val="FFFF00"/>
            </a:solidFill>
          </a:ln>
        </p:spPr>
      </p:pic>
      <p:sp>
        <p:nvSpPr>
          <p:cNvPr id="13" name="TextBox 12"/>
          <p:cNvSpPr txBox="1"/>
          <p:nvPr/>
        </p:nvSpPr>
        <p:spPr>
          <a:xfrm>
            <a:off x="2243114" y="15599847"/>
            <a:ext cx="6716250" cy="400110"/>
          </a:xfrm>
          <a:prstGeom prst="rect">
            <a:avLst/>
          </a:prstGeom>
          <a:noFill/>
        </p:spPr>
        <p:txBody>
          <a:bodyPr wrap="square" rtlCol="0">
            <a:spAutoFit/>
          </a:bodyPr>
          <a:lstStyle/>
          <a:p>
            <a:pPr algn="ctr"/>
            <a:r>
              <a:rPr lang="en-US" sz="2000" dirty="0" smtClean="0"/>
              <a:t>Monet’s </a:t>
            </a:r>
            <a:r>
              <a:rPr lang="en-US" sz="2000" i="1" dirty="0" smtClean="0"/>
              <a:t>Impression: Sunrise</a:t>
            </a:r>
            <a:endParaRPr lang="en-US" sz="2000" i="1" dirty="0"/>
          </a:p>
        </p:txBody>
      </p:sp>
      <p:sp>
        <p:nvSpPr>
          <p:cNvPr id="33" name="TextBox 32"/>
          <p:cNvSpPr txBox="1"/>
          <p:nvPr/>
        </p:nvSpPr>
        <p:spPr>
          <a:xfrm>
            <a:off x="2243114" y="19463659"/>
            <a:ext cx="6716250" cy="400110"/>
          </a:xfrm>
          <a:prstGeom prst="rect">
            <a:avLst/>
          </a:prstGeom>
          <a:noFill/>
        </p:spPr>
        <p:txBody>
          <a:bodyPr wrap="square" rtlCol="0">
            <a:spAutoFit/>
          </a:bodyPr>
          <a:lstStyle/>
          <a:p>
            <a:pPr algn="ctr"/>
            <a:r>
              <a:rPr lang="en-US" sz="2000" dirty="0" smtClean="0"/>
              <a:t>Cezanne’s </a:t>
            </a:r>
            <a:r>
              <a:rPr lang="en-US" sz="2000" i="1" dirty="0" err="1" smtClean="0"/>
              <a:t>Uferlandschaft</a:t>
            </a:r>
            <a:endParaRPr lang="en-US" sz="2000" i="1" dirty="0"/>
          </a:p>
        </p:txBody>
      </p:sp>
      <p:pic>
        <p:nvPicPr>
          <p:cNvPr id="15" name="Picture 14"/>
          <p:cNvPicPr>
            <a:picLocks noChangeAspect="1"/>
          </p:cNvPicPr>
          <p:nvPr/>
        </p:nvPicPr>
        <p:blipFill>
          <a:blip r:embed="rId12"/>
          <a:stretch>
            <a:fillRect/>
          </a:stretch>
        </p:blipFill>
        <p:spPr>
          <a:xfrm>
            <a:off x="2243114" y="16148399"/>
            <a:ext cx="3342885" cy="3342885"/>
          </a:xfrm>
          <a:prstGeom prst="rect">
            <a:avLst/>
          </a:prstGeom>
          <a:ln w="76200">
            <a:solidFill>
              <a:schemeClr val="accent6">
                <a:lumMod val="75000"/>
              </a:schemeClr>
            </a:solidFill>
          </a:ln>
        </p:spPr>
      </p:pic>
      <p:pic>
        <p:nvPicPr>
          <p:cNvPr id="16" name="Picture 15"/>
          <p:cNvPicPr>
            <a:picLocks noChangeAspect="1"/>
          </p:cNvPicPr>
          <p:nvPr/>
        </p:nvPicPr>
        <p:blipFill>
          <a:blip r:embed="rId13"/>
          <a:stretch>
            <a:fillRect/>
          </a:stretch>
        </p:blipFill>
        <p:spPr>
          <a:xfrm>
            <a:off x="5646958" y="16148399"/>
            <a:ext cx="3315260" cy="3315260"/>
          </a:xfrm>
          <a:prstGeom prst="rect">
            <a:avLst/>
          </a:prstGeom>
          <a:ln w="76200">
            <a:solidFill>
              <a:schemeClr val="accent6">
                <a:lumMod val="75000"/>
              </a:schemeClr>
            </a:solidFill>
          </a:ln>
        </p:spPr>
      </p:pic>
      <p:sp>
        <p:nvSpPr>
          <p:cNvPr id="38" name="TextBox 37"/>
          <p:cNvSpPr txBox="1"/>
          <p:nvPr/>
        </p:nvSpPr>
        <p:spPr>
          <a:xfrm>
            <a:off x="2243114" y="23322009"/>
            <a:ext cx="6716250" cy="400110"/>
          </a:xfrm>
          <a:prstGeom prst="rect">
            <a:avLst/>
          </a:prstGeom>
          <a:noFill/>
        </p:spPr>
        <p:txBody>
          <a:bodyPr wrap="square" rtlCol="0">
            <a:spAutoFit/>
          </a:bodyPr>
          <a:lstStyle/>
          <a:p>
            <a:pPr algn="ctr"/>
            <a:r>
              <a:rPr lang="en-US" sz="2000" dirty="0" smtClean="0"/>
              <a:t>Magritte’s </a:t>
            </a:r>
            <a:r>
              <a:rPr lang="en-US" sz="2000" i="1" dirty="0" smtClean="0"/>
              <a:t>The Lovers</a:t>
            </a:r>
            <a:endParaRPr lang="en-US" sz="2000" i="1" dirty="0"/>
          </a:p>
        </p:txBody>
      </p:sp>
      <p:sp>
        <p:nvSpPr>
          <p:cNvPr id="39" name="TextBox 38"/>
          <p:cNvSpPr txBox="1"/>
          <p:nvPr/>
        </p:nvSpPr>
        <p:spPr>
          <a:xfrm>
            <a:off x="2243114" y="27199363"/>
            <a:ext cx="6716250" cy="400110"/>
          </a:xfrm>
          <a:prstGeom prst="rect">
            <a:avLst/>
          </a:prstGeom>
          <a:noFill/>
        </p:spPr>
        <p:txBody>
          <a:bodyPr wrap="square" rtlCol="0">
            <a:spAutoFit/>
          </a:bodyPr>
          <a:lstStyle/>
          <a:p>
            <a:pPr algn="ctr"/>
            <a:r>
              <a:rPr lang="en-US" sz="2000" dirty="0" smtClean="0"/>
              <a:t>Seurat’s </a:t>
            </a:r>
            <a:r>
              <a:rPr lang="en-US" sz="2000" i="1" dirty="0" smtClean="0"/>
              <a:t>La Seine </a:t>
            </a:r>
            <a:r>
              <a:rPr lang="en-US" sz="2000" i="1" dirty="0" err="1" smtClean="0"/>
              <a:t>à</a:t>
            </a:r>
            <a:r>
              <a:rPr lang="en-US" sz="2000" i="1" dirty="0" smtClean="0"/>
              <a:t> la Grande </a:t>
            </a:r>
            <a:r>
              <a:rPr lang="en-US" sz="2000" i="1" dirty="0" err="1" smtClean="0"/>
              <a:t>Jatte</a:t>
            </a:r>
            <a:endParaRPr lang="en-US" sz="2000" i="1" dirty="0"/>
          </a:p>
        </p:txBody>
      </p:sp>
      <p:sp>
        <p:nvSpPr>
          <p:cNvPr id="42" name="TextBox 41"/>
          <p:cNvSpPr txBox="1"/>
          <p:nvPr/>
        </p:nvSpPr>
        <p:spPr>
          <a:xfrm>
            <a:off x="2243114" y="31070490"/>
            <a:ext cx="6716250" cy="400110"/>
          </a:xfrm>
          <a:prstGeom prst="rect">
            <a:avLst/>
          </a:prstGeom>
          <a:noFill/>
        </p:spPr>
        <p:txBody>
          <a:bodyPr wrap="square" rtlCol="0">
            <a:spAutoFit/>
          </a:bodyPr>
          <a:lstStyle/>
          <a:p>
            <a:pPr algn="ctr"/>
            <a:r>
              <a:rPr lang="en-US" sz="2000" dirty="0" smtClean="0"/>
              <a:t>Monet’s </a:t>
            </a:r>
            <a:r>
              <a:rPr lang="en-US" sz="2000" i="1" dirty="0" smtClean="0"/>
              <a:t>Water Lilies and Japanese Bridge</a:t>
            </a:r>
            <a:endParaRPr lang="en-US" sz="2000" i="1" dirty="0"/>
          </a:p>
        </p:txBody>
      </p:sp>
      <p:pic>
        <p:nvPicPr>
          <p:cNvPr id="20" name="Picture 1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8076675" y="12072506"/>
            <a:ext cx="3505422" cy="4393567"/>
          </a:xfrm>
          <a:prstGeom prst="rect">
            <a:avLst/>
          </a:prstGeom>
          <a:ln w="76200">
            <a:solidFill>
              <a:srgbClr val="FFFF00"/>
            </a:solidFill>
          </a:ln>
        </p:spPr>
      </p:pic>
      <p:pic>
        <p:nvPicPr>
          <p:cNvPr id="23" name="Picture 2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470228" y="16663434"/>
            <a:ext cx="10111869" cy="3948565"/>
          </a:xfrm>
          <a:prstGeom prst="rect">
            <a:avLst/>
          </a:prstGeom>
          <a:ln w="76200">
            <a:solidFill>
              <a:schemeClr val="accent1"/>
            </a:solidFill>
          </a:ln>
        </p:spPr>
      </p:pic>
      <p:pic>
        <p:nvPicPr>
          <p:cNvPr id="28" name="Picture 2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505660" y="6248400"/>
            <a:ext cx="10076438" cy="5673670"/>
          </a:xfrm>
          <a:prstGeom prst="rect">
            <a:avLst/>
          </a:prstGeom>
          <a:ln w="76200">
            <a:solidFill>
              <a:schemeClr val="bg2">
                <a:lumMod val="50000"/>
              </a:schemeClr>
            </a:solidFill>
          </a:ln>
        </p:spPr>
      </p:pic>
      <p:pic>
        <p:nvPicPr>
          <p:cNvPr id="29" name="Picture 2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505660" y="12119431"/>
            <a:ext cx="6495654" cy="4312775"/>
          </a:xfrm>
          <a:prstGeom prst="rect">
            <a:avLst/>
          </a:prstGeom>
          <a:ln w="76200">
            <a:solidFill>
              <a:schemeClr val="accent6">
                <a:lumMod val="75000"/>
              </a:schemeClr>
            </a:solidFill>
          </a:ln>
        </p:spPr>
      </p:pic>
      <p:pic>
        <p:nvPicPr>
          <p:cNvPr id="34" name="Picture 33"/>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470228" y="20843227"/>
            <a:ext cx="10111869" cy="5693620"/>
          </a:xfrm>
          <a:prstGeom prst="rect">
            <a:avLst/>
          </a:prstGeom>
          <a:ln w="76200">
            <a:solidFill>
              <a:srgbClr val="FF0000"/>
            </a:solidFill>
          </a:ln>
        </p:spPr>
      </p:pic>
      <p:pic>
        <p:nvPicPr>
          <p:cNvPr id="43" name="Picture 4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470227" y="26768075"/>
            <a:ext cx="10111870" cy="5355874"/>
          </a:xfrm>
          <a:prstGeom prst="rect">
            <a:avLst/>
          </a:prstGeom>
        </p:spPr>
      </p:pic>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debatingdenim|09-2018"/>
</p:tagLst>
</file>

<file path=ppt/theme/theme1.xml><?xml version="1.0" encoding="utf-8"?>
<a:theme xmlns:a="http://schemas.openxmlformats.org/drawingml/2006/main" name="Default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45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45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715</TotalTime>
  <Words>200</Words>
  <Application>Microsoft Macintosh PowerPoint</Application>
  <PresentationFormat>Custom</PresentationFormat>
  <Paragraphs>24</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Amaranth</vt:lpstr>
      <vt:lpstr>ＭＳ Ｐゴシック</vt:lpstr>
      <vt:lpstr>Titillium Web</vt:lpstr>
      <vt:lpstr>Arial</vt:lpstr>
      <vt:lpstr>Default Design</vt:lpstr>
      <vt:lpstr>PowerPoint Presentation</vt:lpstr>
    </vt:vector>
  </TitlesOfParts>
  <Company>Graphicsland</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Sample research poster</dc:title>
  <dc:subject>Free Poster Presentation Example</dc:subject>
  <dc:creator>Graphicsland/MakeSigns.com</dc:creator>
  <cp:keywords>scientific, research, template, custom, poster, presentation, symposium, printing, PowerPoint, create, design, example, sample, download</cp:keywords>
  <dc:description>We offer free PowerPoint poster templates to help you design your very own scientific poster presentation.</dc:description>
  <cp:lastModifiedBy>Microsoft Office User</cp:lastModifiedBy>
  <cp:revision>74</cp:revision>
  <dcterms:modified xsi:type="dcterms:W3CDTF">2018-12-20T23:29:54Z</dcterms:modified>
  <cp:category>templates for scientific poster</cp:category>
</cp:coreProperties>
</file>